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65" r:id="rId5"/>
    <p:sldId id="267" r:id="rId6"/>
    <p:sldId id="268" r:id="rId7"/>
    <p:sldId id="259" r:id="rId8"/>
    <p:sldId id="302" r:id="rId9"/>
    <p:sldId id="269" r:id="rId10"/>
    <p:sldId id="270" r:id="rId11"/>
    <p:sldId id="271" r:id="rId12"/>
    <p:sldId id="312" r:id="rId13"/>
    <p:sldId id="266" r:id="rId14"/>
    <p:sldId id="313" r:id="rId15"/>
    <p:sldId id="260" r:id="rId16"/>
    <p:sldId id="272" r:id="rId17"/>
    <p:sldId id="273" r:id="rId18"/>
    <p:sldId id="274" r:id="rId19"/>
    <p:sldId id="261" r:id="rId20"/>
    <p:sldId id="275" r:id="rId21"/>
    <p:sldId id="276" r:id="rId22"/>
    <p:sldId id="308" r:id="rId23"/>
    <p:sldId id="262" r:id="rId24"/>
    <p:sldId id="277" r:id="rId25"/>
    <p:sldId id="278" r:id="rId26"/>
    <p:sldId id="279" r:id="rId27"/>
    <p:sldId id="280" r:id="rId28"/>
    <p:sldId id="281" r:id="rId29"/>
    <p:sldId id="282" r:id="rId30"/>
    <p:sldId id="283" r:id="rId31"/>
    <p:sldId id="284" r:id="rId32"/>
    <p:sldId id="263" r:id="rId33"/>
    <p:sldId id="301" r:id="rId34"/>
    <p:sldId id="303" r:id="rId35"/>
    <p:sldId id="300" r:id="rId36"/>
    <p:sldId id="285" r:id="rId37"/>
    <p:sldId id="286" r:id="rId38"/>
    <p:sldId id="287" r:id="rId39"/>
    <p:sldId id="288" r:id="rId40"/>
    <p:sldId id="289" r:id="rId41"/>
    <p:sldId id="290" r:id="rId42"/>
    <p:sldId id="291" r:id="rId43"/>
    <p:sldId id="292" r:id="rId44"/>
    <p:sldId id="304" r:id="rId45"/>
    <p:sldId id="307" r:id="rId46"/>
    <p:sldId id="309" r:id="rId47"/>
    <p:sldId id="310" r:id="rId48"/>
    <p:sldId id="311" r:id="rId49"/>
    <p:sldId id="264" r:id="rId50"/>
    <p:sldId id="293" r:id="rId51"/>
    <p:sldId id="294" r:id="rId52"/>
    <p:sldId id="296" r:id="rId53"/>
    <p:sldId id="295" r:id="rId54"/>
    <p:sldId id="297" r:id="rId55"/>
    <p:sldId id="298" r:id="rId56"/>
    <p:sldId id="299" r:id="rId57"/>
    <p:sldId id="306" r:id="rId58"/>
    <p:sldId id="305"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p:restoredTop sz="96327"/>
  </p:normalViewPr>
  <p:slideViewPr>
    <p:cSldViewPr snapToGrid="0" snapToObjects="1">
      <p:cViewPr varScale="1">
        <p:scale>
          <a:sx n="128" d="100"/>
          <a:sy n="128" d="100"/>
        </p:scale>
        <p:origin x="11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1/13/21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17501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2412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728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3316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940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4058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7095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004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5552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046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1/13/21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390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1/13/21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60819564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eichardandassociate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4F87819-B70D-4927-B657-7D175613F9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DCB3820D-C773-4632-9F79-C890E1B2B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177668"/>
          </a:xfrm>
          <a:custGeom>
            <a:avLst/>
            <a:gdLst>
              <a:gd name="connsiteX0" fmla="*/ 6861986 w 12191999"/>
              <a:gd name="connsiteY0" fmla="*/ 6107659 h 6177668"/>
              <a:gd name="connsiteX1" fmla="*/ 6860986 w 12191999"/>
              <a:gd name="connsiteY1" fmla="*/ 6107739 h 6177668"/>
              <a:gd name="connsiteX2" fmla="*/ 6860759 w 12191999"/>
              <a:gd name="connsiteY2" fmla="*/ 6108287 h 6177668"/>
              <a:gd name="connsiteX3" fmla="*/ 0 w 12191999"/>
              <a:gd name="connsiteY3" fmla="*/ 0 h 6177668"/>
              <a:gd name="connsiteX4" fmla="*/ 12191999 w 12191999"/>
              <a:gd name="connsiteY4" fmla="*/ 0 h 6177668"/>
              <a:gd name="connsiteX5" fmla="*/ 12191999 w 12191999"/>
              <a:gd name="connsiteY5" fmla="*/ 5215324 h 6177668"/>
              <a:gd name="connsiteX6" fmla="*/ 12144282 w 12191999"/>
              <a:gd name="connsiteY6" fmla="*/ 5229900 h 6177668"/>
              <a:gd name="connsiteX7" fmla="*/ 11759192 w 12191999"/>
              <a:gd name="connsiteY7" fmla="*/ 5336208 h 6177668"/>
              <a:gd name="connsiteX8" fmla="*/ 10505159 w 12191999"/>
              <a:gd name="connsiteY8" fmla="*/ 5627228 h 6177668"/>
              <a:gd name="connsiteX9" fmla="*/ 9501755 w 12191999"/>
              <a:gd name="connsiteY9" fmla="*/ 5807012 h 6177668"/>
              <a:gd name="connsiteX10" fmla="*/ 8534155 w 12191999"/>
              <a:gd name="connsiteY10" fmla="*/ 5944240 h 6177668"/>
              <a:gd name="connsiteX11" fmla="*/ 7790171 w 12191999"/>
              <a:gd name="connsiteY11" fmla="*/ 6026297 h 6177668"/>
              <a:gd name="connsiteX12" fmla="*/ 7024337 w 12191999"/>
              <a:gd name="connsiteY12" fmla="*/ 6093812 h 6177668"/>
              <a:gd name="connsiteX13" fmla="*/ 7008892 w 12191999"/>
              <a:gd name="connsiteY13" fmla="*/ 6095938 h 6177668"/>
              <a:gd name="connsiteX14" fmla="*/ 6862735 w 12191999"/>
              <a:gd name="connsiteY14" fmla="*/ 6107599 h 6177668"/>
              <a:gd name="connsiteX15" fmla="*/ 6872248 w 12191999"/>
              <a:gd name="connsiteY15" fmla="*/ 6109467 h 6177668"/>
              <a:gd name="connsiteX16" fmla="*/ 6907812 w 12191999"/>
              <a:gd name="connsiteY16" fmla="*/ 6107715 h 6177668"/>
              <a:gd name="connsiteX17" fmla="*/ 6956484 w 12191999"/>
              <a:gd name="connsiteY17" fmla="*/ 6104658 h 6177668"/>
              <a:gd name="connsiteX18" fmla="*/ 7652688 w 12191999"/>
              <a:gd name="connsiteY18" fmla="*/ 6071273 h 6177668"/>
              <a:gd name="connsiteX19" fmla="*/ 8699923 w 12191999"/>
              <a:gd name="connsiteY19" fmla="*/ 5982083 h 6177668"/>
              <a:gd name="connsiteX20" fmla="*/ 9557819 w 12191999"/>
              <a:gd name="connsiteY20" fmla="*/ 5875435 h 6177668"/>
              <a:gd name="connsiteX21" fmla="*/ 10709534 w 12191999"/>
              <a:gd name="connsiteY21" fmla="*/ 5676156 h 6177668"/>
              <a:gd name="connsiteX22" fmla="*/ 12081554 w 12191999"/>
              <a:gd name="connsiteY22" fmla="*/ 5341561 h 6177668"/>
              <a:gd name="connsiteX23" fmla="*/ 12191999 w 12191999"/>
              <a:gd name="connsiteY23" fmla="*/ 5308238 h 6177668"/>
              <a:gd name="connsiteX24" fmla="*/ 12191999 w 12191999"/>
              <a:gd name="connsiteY24" fmla="*/ 5364054 h 6177668"/>
              <a:gd name="connsiteX25" fmla="*/ 11911964 w 12191999"/>
              <a:gd name="connsiteY25" fmla="*/ 5447316 h 6177668"/>
              <a:gd name="connsiteX26" fmla="*/ 11020049 w 12191999"/>
              <a:gd name="connsiteY26" fmla="*/ 5667491 h 6177668"/>
              <a:gd name="connsiteX27" fmla="*/ 10064425 w 12191999"/>
              <a:gd name="connsiteY27" fmla="*/ 5852245 h 6177668"/>
              <a:gd name="connsiteX28" fmla="*/ 9264124 w 12191999"/>
              <a:gd name="connsiteY28" fmla="*/ 5971252 h 6177668"/>
              <a:gd name="connsiteX29" fmla="*/ 8654182 w 12191999"/>
              <a:gd name="connsiteY29" fmla="*/ 6042605 h 6177668"/>
              <a:gd name="connsiteX30" fmla="*/ 7938866 w 12191999"/>
              <a:gd name="connsiteY30" fmla="*/ 6105677 h 6177668"/>
              <a:gd name="connsiteX31" fmla="*/ 7008089 w 12191999"/>
              <a:gd name="connsiteY31" fmla="*/ 6158427 h 6177668"/>
              <a:gd name="connsiteX32" fmla="*/ 6549390 w 12191999"/>
              <a:gd name="connsiteY32" fmla="*/ 6172697 h 6177668"/>
              <a:gd name="connsiteX33" fmla="*/ 6433696 w 12191999"/>
              <a:gd name="connsiteY33" fmla="*/ 6177668 h 6177668"/>
              <a:gd name="connsiteX34" fmla="*/ 6127899 w 12191999"/>
              <a:gd name="connsiteY34" fmla="*/ 6177668 h 6177668"/>
              <a:gd name="connsiteX35" fmla="*/ 6048391 w 12191999"/>
              <a:gd name="connsiteY35" fmla="*/ 6172953 h 6177668"/>
              <a:gd name="connsiteX36" fmla="*/ 5334221 w 12191999"/>
              <a:gd name="connsiteY36" fmla="*/ 6135747 h 6177668"/>
              <a:gd name="connsiteX37" fmla="*/ 4413510 w 12191999"/>
              <a:gd name="connsiteY37" fmla="*/ 6072039 h 6177668"/>
              <a:gd name="connsiteX38" fmla="*/ 3438265 w 12191999"/>
              <a:gd name="connsiteY38" fmla="*/ 5970870 h 6177668"/>
              <a:gd name="connsiteX39" fmla="*/ 2425303 w 12191999"/>
              <a:gd name="connsiteY39" fmla="*/ 5848805 h 6177668"/>
              <a:gd name="connsiteX40" fmla="*/ 1293973 w 12191999"/>
              <a:gd name="connsiteY40" fmla="*/ 5671060 h 6177668"/>
              <a:gd name="connsiteX41" fmla="*/ 126888 w 12191999"/>
              <a:gd name="connsiteY41" fmla="*/ 5425029 h 6177668"/>
              <a:gd name="connsiteX42" fmla="*/ 0 w 12191999"/>
              <a:gd name="connsiteY42" fmla="*/ 5392100 h 6177668"/>
              <a:gd name="connsiteX43" fmla="*/ 0 w 12191999"/>
              <a:gd name="connsiteY43" fmla="*/ 5333771 h 6177668"/>
              <a:gd name="connsiteX44" fmla="*/ 130837 w 12191999"/>
              <a:gd name="connsiteY44" fmla="*/ 5368509 h 6177668"/>
              <a:gd name="connsiteX45" fmla="*/ 660204 w 12191999"/>
              <a:gd name="connsiteY45" fmla="*/ 5490001 h 6177668"/>
              <a:gd name="connsiteX46" fmla="*/ 1831416 w 12191999"/>
              <a:gd name="connsiteY46" fmla="*/ 5705715 h 6177668"/>
              <a:gd name="connsiteX47" fmla="*/ 2677204 w 12191999"/>
              <a:gd name="connsiteY47" fmla="*/ 5825742 h 6177668"/>
              <a:gd name="connsiteX48" fmla="*/ 2644716 w 12191999"/>
              <a:gd name="connsiteY48" fmla="*/ 5815549 h 6177668"/>
              <a:gd name="connsiteX49" fmla="*/ 1173182 w 12191999"/>
              <a:gd name="connsiteY49" fmla="*/ 5474074 h 6177668"/>
              <a:gd name="connsiteX50" fmla="*/ 479527 w 12191999"/>
              <a:gd name="connsiteY50" fmla="*/ 5269379 h 6177668"/>
              <a:gd name="connsiteX51" fmla="*/ 0 w 12191999"/>
              <a:gd name="connsiteY51" fmla="*/ 5107083 h 6177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999" h="6177668">
                <a:moveTo>
                  <a:pt x="6861986" y="6107659"/>
                </a:moveTo>
                <a:lnTo>
                  <a:pt x="6860986" y="6107739"/>
                </a:lnTo>
                <a:lnTo>
                  <a:pt x="6860759" y="6108287"/>
                </a:lnTo>
                <a:close/>
                <a:moveTo>
                  <a:pt x="0" y="0"/>
                </a:moveTo>
                <a:lnTo>
                  <a:pt x="12191999" y="0"/>
                </a:lnTo>
                <a:lnTo>
                  <a:pt x="12191999" y="5215324"/>
                </a:lnTo>
                <a:lnTo>
                  <a:pt x="12144282" y="5229900"/>
                </a:lnTo>
                <a:cubicBezTo>
                  <a:pt x="12016423" y="5267070"/>
                  <a:pt x="11888048" y="5302510"/>
                  <a:pt x="11759192" y="5336208"/>
                </a:cubicBezTo>
                <a:cubicBezTo>
                  <a:pt x="11344324" y="5446552"/>
                  <a:pt x="10926015" y="5542623"/>
                  <a:pt x="10505159" y="5627228"/>
                </a:cubicBezTo>
                <a:cubicBezTo>
                  <a:pt x="10171926" y="5694160"/>
                  <a:pt x="9837459" y="5754097"/>
                  <a:pt x="9501755" y="5807012"/>
                </a:cubicBezTo>
                <a:cubicBezTo>
                  <a:pt x="9180066" y="5857979"/>
                  <a:pt x="8857537" y="5903722"/>
                  <a:pt x="8534155" y="5944240"/>
                </a:cubicBezTo>
                <a:cubicBezTo>
                  <a:pt x="8286585" y="5975202"/>
                  <a:pt x="8038506" y="6001450"/>
                  <a:pt x="7790171" y="6026297"/>
                </a:cubicBezTo>
                <a:lnTo>
                  <a:pt x="7024337" y="6093812"/>
                </a:lnTo>
                <a:lnTo>
                  <a:pt x="7008892" y="6095938"/>
                </a:lnTo>
                <a:lnTo>
                  <a:pt x="6862735" y="6107599"/>
                </a:lnTo>
                <a:lnTo>
                  <a:pt x="6872248" y="6109467"/>
                </a:lnTo>
                <a:cubicBezTo>
                  <a:pt x="6883954" y="6109945"/>
                  <a:pt x="6896090" y="6107715"/>
                  <a:pt x="6907812" y="6107715"/>
                </a:cubicBezTo>
                <a:cubicBezTo>
                  <a:pt x="6923994" y="6107715"/>
                  <a:pt x="6940176" y="6105039"/>
                  <a:pt x="6956484" y="6104658"/>
                </a:cubicBezTo>
                <a:cubicBezTo>
                  <a:pt x="7188765" y="6099052"/>
                  <a:pt x="7420790" y="6086564"/>
                  <a:pt x="7652688" y="6071273"/>
                </a:cubicBezTo>
                <a:cubicBezTo>
                  <a:pt x="8002191" y="6048212"/>
                  <a:pt x="8351439" y="6019289"/>
                  <a:pt x="8699923" y="5982083"/>
                </a:cubicBezTo>
                <a:cubicBezTo>
                  <a:pt x="8986610" y="5952012"/>
                  <a:pt x="9272570" y="5916463"/>
                  <a:pt x="9557819" y="5875435"/>
                </a:cubicBezTo>
                <a:cubicBezTo>
                  <a:pt x="9943546" y="5819627"/>
                  <a:pt x="10327451" y="5753205"/>
                  <a:pt x="10709534" y="5676156"/>
                </a:cubicBezTo>
                <a:cubicBezTo>
                  <a:pt x="11171292" y="5582632"/>
                  <a:pt x="11629098" y="5472289"/>
                  <a:pt x="12081554" y="5341561"/>
                </a:cubicBezTo>
                <a:lnTo>
                  <a:pt x="12191999" y="5308238"/>
                </a:lnTo>
                <a:lnTo>
                  <a:pt x="12191999" y="5364054"/>
                </a:lnTo>
                <a:lnTo>
                  <a:pt x="11911964" y="5447316"/>
                </a:lnTo>
                <a:cubicBezTo>
                  <a:pt x="11616866" y="5529116"/>
                  <a:pt x="11319604" y="5601872"/>
                  <a:pt x="11020049" y="5667491"/>
                </a:cubicBezTo>
                <a:cubicBezTo>
                  <a:pt x="10703036" y="5737061"/>
                  <a:pt x="10384496" y="5798641"/>
                  <a:pt x="10064425" y="5852245"/>
                </a:cubicBezTo>
                <a:cubicBezTo>
                  <a:pt x="9798381" y="5896841"/>
                  <a:pt x="9531609" y="5936505"/>
                  <a:pt x="9264124" y="5971252"/>
                </a:cubicBezTo>
                <a:cubicBezTo>
                  <a:pt x="9061021" y="5997500"/>
                  <a:pt x="8857919" y="6022219"/>
                  <a:pt x="8654182" y="6042605"/>
                </a:cubicBezTo>
                <a:cubicBezTo>
                  <a:pt x="8416040" y="6065924"/>
                  <a:pt x="8177644" y="6087966"/>
                  <a:pt x="7938866" y="6105677"/>
                </a:cubicBezTo>
                <a:cubicBezTo>
                  <a:pt x="7628862" y="6128611"/>
                  <a:pt x="7318730" y="6146960"/>
                  <a:pt x="7008089" y="6158427"/>
                </a:cubicBezTo>
                <a:cubicBezTo>
                  <a:pt x="6855189" y="6164034"/>
                  <a:pt x="6702290" y="6167984"/>
                  <a:pt x="6549390" y="6172697"/>
                </a:cubicBezTo>
                <a:cubicBezTo>
                  <a:pt x="6510756" y="6170558"/>
                  <a:pt x="6472010" y="6172226"/>
                  <a:pt x="6433696" y="6177668"/>
                </a:cubicBezTo>
                <a:lnTo>
                  <a:pt x="6127899" y="6177668"/>
                </a:lnTo>
                <a:lnTo>
                  <a:pt x="6048391" y="6172953"/>
                </a:lnTo>
                <a:cubicBezTo>
                  <a:pt x="5810377" y="6160212"/>
                  <a:pt x="5572363" y="6146069"/>
                  <a:pt x="5334221" y="6135747"/>
                </a:cubicBezTo>
                <a:cubicBezTo>
                  <a:pt x="5026766" y="6123004"/>
                  <a:pt x="4719692" y="6101983"/>
                  <a:pt x="4413510" y="6072039"/>
                </a:cubicBezTo>
                <a:cubicBezTo>
                  <a:pt x="4088215" y="6040312"/>
                  <a:pt x="3763687" y="6004763"/>
                  <a:pt x="3438265" y="5970870"/>
                </a:cubicBezTo>
                <a:cubicBezTo>
                  <a:pt x="3099935" y="5935704"/>
                  <a:pt x="2762281" y="5895019"/>
                  <a:pt x="2425303" y="5848805"/>
                </a:cubicBezTo>
                <a:cubicBezTo>
                  <a:pt x="2047042" y="5797329"/>
                  <a:pt x="1669936" y="5738080"/>
                  <a:pt x="1293973" y="5671060"/>
                </a:cubicBezTo>
                <a:cubicBezTo>
                  <a:pt x="902168" y="5600534"/>
                  <a:pt x="512942" y="5519976"/>
                  <a:pt x="126888" y="5425029"/>
                </a:cubicBezTo>
                <a:lnTo>
                  <a:pt x="0" y="5392100"/>
                </a:lnTo>
                <a:lnTo>
                  <a:pt x="0" y="5333771"/>
                </a:lnTo>
                <a:lnTo>
                  <a:pt x="130837" y="5368509"/>
                </a:lnTo>
                <a:cubicBezTo>
                  <a:pt x="306720" y="5411799"/>
                  <a:pt x="483287" y="5452095"/>
                  <a:pt x="660204" y="5490001"/>
                </a:cubicBezTo>
                <a:cubicBezTo>
                  <a:pt x="1048569" y="5572948"/>
                  <a:pt x="1439228" y="5643664"/>
                  <a:pt x="1831416" y="5705715"/>
                </a:cubicBezTo>
                <a:cubicBezTo>
                  <a:pt x="2114917" y="5750440"/>
                  <a:pt x="2398801" y="5791595"/>
                  <a:pt x="2677204" y="5825742"/>
                </a:cubicBezTo>
                <a:cubicBezTo>
                  <a:pt x="2669177" y="5828418"/>
                  <a:pt x="2658222" y="5818097"/>
                  <a:pt x="2644716" y="5815549"/>
                </a:cubicBezTo>
                <a:cubicBezTo>
                  <a:pt x="2149740" y="5721171"/>
                  <a:pt x="1659233" y="5607352"/>
                  <a:pt x="1173182" y="5474074"/>
                </a:cubicBezTo>
                <a:cubicBezTo>
                  <a:pt x="940520" y="5410366"/>
                  <a:pt x="709302" y="5342134"/>
                  <a:pt x="479527" y="5269379"/>
                </a:cubicBezTo>
                <a:lnTo>
                  <a:pt x="0" y="510708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631CDCB6-F209-4BA1-A50B-564C071F5AF9}"/>
              </a:ext>
            </a:extLst>
          </p:cNvPr>
          <p:cNvPicPr>
            <a:picLocks noChangeAspect="1"/>
          </p:cNvPicPr>
          <p:nvPr/>
        </p:nvPicPr>
        <p:blipFill rotWithShape="1">
          <a:blip r:embed="rId2">
            <a:alphaModFix amt="55000"/>
          </a:blip>
          <a:srcRect t="4676" b="6818"/>
          <a:stretch/>
        </p:blipFill>
        <p:spPr>
          <a:xfrm>
            <a:off x="20" y="10"/>
            <a:ext cx="12191979" cy="6177658"/>
          </a:xfrm>
          <a:custGeom>
            <a:avLst/>
            <a:gdLst/>
            <a:ahLst/>
            <a:cxnLst/>
            <a:rect l="l" t="t" r="r" b="b"/>
            <a:pathLst>
              <a:path w="12191999" h="6177668">
                <a:moveTo>
                  <a:pt x="6861986" y="6107659"/>
                </a:moveTo>
                <a:lnTo>
                  <a:pt x="6860986" y="6107739"/>
                </a:lnTo>
                <a:lnTo>
                  <a:pt x="6860759" y="6108287"/>
                </a:lnTo>
                <a:close/>
                <a:moveTo>
                  <a:pt x="0" y="0"/>
                </a:moveTo>
                <a:lnTo>
                  <a:pt x="12191999" y="0"/>
                </a:lnTo>
                <a:lnTo>
                  <a:pt x="12191999" y="5215324"/>
                </a:lnTo>
                <a:lnTo>
                  <a:pt x="12144282" y="5229900"/>
                </a:lnTo>
                <a:cubicBezTo>
                  <a:pt x="12016423" y="5267070"/>
                  <a:pt x="11888048" y="5302510"/>
                  <a:pt x="11759192" y="5336208"/>
                </a:cubicBezTo>
                <a:cubicBezTo>
                  <a:pt x="11344324" y="5446552"/>
                  <a:pt x="10926015" y="5542623"/>
                  <a:pt x="10505159" y="5627228"/>
                </a:cubicBezTo>
                <a:cubicBezTo>
                  <a:pt x="10171926" y="5694160"/>
                  <a:pt x="9837459" y="5754097"/>
                  <a:pt x="9501755" y="5807012"/>
                </a:cubicBezTo>
                <a:cubicBezTo>
                  <a:pt x="9180066" y="5857979"/>
                  <a:pt x="8857537" y="5903722"/>
                  <a:pt x="8534155" y="5944240"/>
                </a:cubicBezTo>
                <a:cubicBezTo>
                  <a:pt x="8286585" y="5975202"/>
                  <a:pt x="8038506" y="6001450"/>
                  <a:pt x="7790171" y="6026297"/>
                </a:cubicBezTo>
                <a:lnTo>
                  <a:pt x="7024337" y="6093812"/>
                </a:lnTo>
                <a:lnTo>
                  <a:pt x="7008892" y="6095938"/>
                </a:lnTo>
                <a:lnTo>
                  <a:pt x="6862735" y="6107599"/>
                </a:lnTo>
                <a:lnTo>
                  <a:pt x="6872248" y="6109467"/>
                </a:lnTo>
                <a:cubicBezTo>
                  <a:pt x="6883954" y="6109945"/>
                  <a:pt x="6896090" y="6107715"/>
                  <a:pt x="6907812" y="6107715"/>
                </a:cubicBezTo>
                <a:cubicBezTo>
                  <a:pt x="6923994" y="6107715"/>
                  <a:pt x="6940176" y="6105039"/>
                  <a:pt x="6956484" y="6104658"/>
                </a:cubicBezTo>
                <a:cubicBezTo>
                  <a:pt x="7188765" y="6099052"/>
                  <a:pt x="7420790" y="6086564"/>
                  <a:pt x="7652688" y="6071273"/>
                </a:cubicBezTo>
                <a:cubicBezTo>
                  <a:pt x="8002191" y="6048212"/>
                  <a:pt x="8351439" y="6019289"/>
                  <a:pt x="8699923" y="5982083"/>
                </a:cubicBezTo>
                <a:cubicBezTo>
                  <a:pt x="8986610" y="5952012"/>
                  <a:pt x="9272570" y="5916463"/>
                  <a:pt x="9557819" y="5875435"/>
                </a:cubicBezTo>
                <a:cubicBezTo>
                  <a:pt x="9943546" y="5819627"/>
                  <a:pt x="10327451" y="5753205"/>
                  <a:pt x="10709534" y="5676156"/>
                </a:cubicBezTo>
                <a:cubicBezTo>
                  <a:pt x="11171292" y="5582632"/>
                  <a:pt x="11629098" y="5472289"/>
                  <a:pt x="12081554" y="5341561"/>
                </a:cubicBezTo>
                <a:lnTo>
                  <a:pt x="12191999" y="5308238"/>
                </a:lnTo>
                <a:lnTo>
                  <a:pt x="12191999" y="5364054"/>
                </a:lnTo>
                <a:lnTo>
                  <a:pt x="11911964" y="5447316"/>
                </a:lnTo>
                <a:cubicBezTo>
                  <a:pt x="11616866" y="5529116"/>
                  <a:pt x="11319604" y="5601872"/>
                  <a:pt x="11020049" y="5667491"/>
                </a:cubicBezTo>
                <a:cubicBezTo>
                  <a:pt x="10703036" y="5737061"/>
                  <a:pt x="10384496" y="5798641"/>
                  <a:pt x="10064425" y="5852245"/>
                </a:cubicBezTo>
                <a:cubicBezTo>
                  <a:pt x="9798381" y="5896841"/>
                  <a:pt x="9531609" y="5936505"/>
                  <a:pt x="9264124" y="5971252"/>
                </a:cubicBezTo>
                <a:cubicBezTo>
                  <a:pt x="9061021" y="5997500"/>
                  <a:pt x="8857919" y="6022219"/>
                  <a:pt x="8654182" y="6042605"/>
                </a:cubicBezTo>
                <a:cubicBezTo>
                  <a:pt x="8416040" y="6065924"/>
                  <a:pt x="8177644" y="6087966"/>
                  <a:pt x="7938866" y="6105677"/>
                </a:cubicBezTo>
                <a:cubicBezTo>
                  <a:pt x="7628862" y="6128611"/>
                  <a:pt x="7318730" y="6146960"/>
                  <a:pt x="7008089" y="6158427"/>
                </a:cubicBezTo>
                <a:cubicBezTo>
                  <a:pt x="6855189" y="6164034"/>
                  <a:pt x="6702290" y="6167984"/>
                  <a:pt x="6549390" y="6172697"/>
                </a:cubicBezTo>
                <a:cubicBezTo>
                  <a:pt x="6510756" y="6170558"/>
                  <a:pt x="6472010" y="6172226"/>
                  <a:pt x="6433696" y="6177668"/>
                </a:cubicBezTo>
                <a:lnTo>
                  <a:pt x="6127899" y="6177668"/>
                </a:lnTo>
                <a:lnTo>
                  <a:pt x="6048391" y="6172953"/>
                </a:lnTo>
                <a:cubicBezTo>
                  <a:pt x="5810377" y="6160212"/>
                  <a:pt x="5572363" y="6146069"/>
                  <a:pt x="5334221" y="6135747"/>
                </a:cubicBezTo>
                <a:cubicBezTo>
                  <a:pt x="5026766" y="6123004"/>
                  <a:pt x="4719692" y="6101983"/>
                  <a:pt x="4413510" y="6072039"/>
                </a:cubicBezTo>
                <a:cubicBezTo>
                  <a:pt x="4088215" y="6040312"/>
                  <a:pt x="3763687" y="6004763"/>
                  <a:pt x="3438265" y="5970870"/>
                </a:cubicBezTo>
                <a:cubicBezTo>
                  <a:pt x="3099935" y="5935704"/>
                  <a:pt x="2762281" y="5895019"/>
                  <a:pt x="2425303" y="5848805"/>
                </a:cubicBezTo>
                <a:cubicBezTo>
                  <a:pt x="2047042" y="5797329"/>
                  <a:pt x="1669936" y="5738080"/>
                  <a:pt x="1293973" y="5671060"/>
                </a:cubicBezTo>
                <a:cubicBezTo>
                  <a:pt x="902168" y="5600534"/>
                  <a:pt x="512942" y="5519976"/>
                  <a:pt x="126888" y="5425029"/>
                </a:cubicBezTo>
                <a:lnTo>
                  <a:pt x="0" y="5392100"/>
                </a:lnTo>
                <a:lnTo>
                  <a:pt x="0" y="5333771"/>
                </a:lnTo>
                <a:lnTo>
                  <a:pt x="130837" y="5368509"/>
                </a:lnTo>
                <a:cubicBezTo>
                  <a:pt x="306720" y="5411799"/>
                  <a:pt x="483287" y="5452095"/>
                  <a:pt x="660204" y="5490001"/>
                </a:cubicBezTo>
                <a:cubicBezTo>
                  <a:pt x="1048569" y="5572948"/>
                  <a:pt x="1439228" y="5643664"/>
                  <a:pt x="1831416" y="5705715"/>
                </a:cubicBezTo>
                <a:cubicBezTo>
                  <a:pt x="2114917" y="5750440"/>
                  <a:pt x="2398801" y="5791595"/>
                  <a:pt x="2677204" y="5825742"/>
                </a:cubicBezTo>
                <a:cubicBezTo>
                  <a:pt x="2669177" y="5828418"/>
                  <a:pt x="2658222" y="5818097"/>
                  <a:pt x="2644716" y="5815549"/>
                </a:cubicBezTo>
                <a:cubicBezTo>
                  <a:pt x="2149740" y="5721171"/>
                  <a:pt x="1659233" y="5607352"/>
                  <a:pt x="1173182" y="5474074"/>
                </a:cubicBezTo>
                <a:cubicBezTo>
                  <a:pt x="940520" y="5410366"/>
                  <a:pt x="709302" y="5342134"/>
                  <a:pt x="479527" y="5269379"/>
                </a:cubicBezTo>
                <a:lnTo>
                  <a:pt x="0" y="5107083"/>
                </a:lnTo>
                <a:close/>
              </a:path>
            </a:pathLst>
          </a:custGeom>
        </p:spPr>
      </p:pic>
      <p:sp>
        <p:nvSpPr>
          <p:cNvPr id="2" name="Title 1">
            <a:extLst>
              <a:ext uri="{FF2B5EF4-FFF2-40B4-BE49-F238E27FC236}">
                <a16:creationId xmlns:a16="http://schemas.microsoft.com/office/drawing/2014/main" id="{FCF64B6E-9757-3245-A74C-08EE3FD05DA9}"/>
              </a:ext>
            </a:extLst>
          </p:cNvPr>
          <p:cNvSpPr>
            <a:spLocks noGrp="1"/>
          </p:cNvSpPr>
          <p:nvPr>
            <p:ph type="ctrTitle"/>
          </p:nvPr>
        </p:nvSpPr>
        <p:spPr>
          <a:xfrm>
            <a:off x="1524000" y="1026747"/>
            <a:ext cx="9144000" cy="2387600"/>
          </a:xfrm>
        </p:spPr>
        <p:txBody>
          <a:bodyPr>
            <a:normAutofit/>
          </a:bodyPr>
          <a:lstStyle/>
          <a:p>
            <a:pPr algn="ctr">
              <a:lnSpc>
                <a:spcPct val="90000"/>
              </a:lnSpc>
            </a:pPr>
            <a:r>
              <a:rPr lang="en-US" sz="8000">
                <a:solidFill>
                  <a:schemeClr val="bg1"/>
                </a:solidFill>
              </a:rPr>
              <a:t>Federal Funding in Indian Country</a:t>
            </a:r>
          </a:p>
        </p:txBody>
      </p:sp>
      <p:sp>
        <p:nvSpPr>
          <p:cNvPr id="3" name="Subtitle 2">
            <a:extLst>
              <a:ext uri="{FF2B5EF4-FFF2-40B4-BE49-F238E27FC236}">
                <a16:creationId xmlns:a16="http://schemas.microsoft.com/office/drawing/2014/main" id="{6461003B-2ED3-6B4B-8803-8B6CB8BBD1AB}"/>
              </a:ext>
            </a:extLst>
          </p:cNvPr>
          <p:cNvSpPr>
            <a:spLocks noGrp="1"/>
          </p:cNvSpPr>
          <p:nvPr>
            <p:ph type="subTitle" idx="1"/>
          </p:nvPr>
        </p:nvSpPr>
        <p:spPr>
          <a:xfrm>
            <a:off x="1524000" y="3927080"/>
            <a:ext cx="9144000" cy="1197323"/>
          </a:xfrm>
        </p:spPr>
        <p:txBody>
          <a:bodyPr>
            <a:normAutofit/>
          </a:bodyPr>
          <a:lstStyle/>
          <a:p>
            <a:pPr algn="ctr"/>
            <a:r>
              <a:rPr lang="en-US" sz="3200">
                <a:solidFill>
                  <a:schemeClr val="bg1"/>
                </a:solidFill>
              </a:rPr>
              <a:t>A Preview of 2021</a:t>
            </a:r>
          </a:p>
        </p:txBody>
      </p:sp>
      <p:sp>
        <p:nvSpPr>
          <p:cNvPr id="27" name="Rectangle 6">
            <a:extLst>
              <a:ext uri="{FF2B5EF4-FFF2-40B4-BE49-F238E27FC236}">
                <a16:creationId xmlns:a16="http://schemas.microsoft.com/office/drawing/2014/main" id="{DCB8EB4B-AFE9-41E8-95B0-F246E574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650059"/>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
            <a:extLst>
              <a:ext uri="{FF2B5EF4-FFF2-40B4-BE49-F238E27FC236}">
                <a16:creationId xmlns:a16="http://schemas.microsoft.com/office/drawing/2014/main" id="{463C6C6F-656A-D246-A093-B331029BBCA8}"/>
              </a:ext>
            </a:extLst>
          </p:cNvPr>
          <p:cNvPicPr/>
          <p:nvPr/>
        </p:nvPicPr>
        <p:blipFill>
          <a:blip r:embed="rId3"/>
          <a:srcRect/>
          <a:stretch>
            <a:fillRect/>
          </a:stretch>
        </p:blipFill>
        <p:spPr bwMode="auto">
          <a:xfrm>
            <a:off x="84485" y="5985480"/>
            <a:ext cx="1506855" cy="718820"/>
          </a:xfrm>
          <a:prstGeom prst="rect">
            <a:avLst/>
          </a:prstGeom>
          <a:noFill/>
          <a:ln w="9525">
            <a:noFill/>
            <a:miter lim="800000"/>
            <a:headEnd/>
            <a:tailEnd/>
          </a:ln>
        </p:spPr>
      </p:pic>
    </p:spTree>
    <p:extLst>
      <p:ext uri="{BB962C8B-B14F-4D97-AF65-F5344CB8AC3E}">
        <p14:creationId xmlns:p14="http://schemas.microsoft.com/office/powerpoint/2010/main" val="1527357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D7835-D191-7044-81BC-2AB8C9DB7215}"/>
              </a:ext>
            </a:extLst>
          </p:cNvPr>
          <p:cNvSpPr>
            <a:spLocks noGrp="1"/>
          </p:cNvSpPr>
          <p:nvPr>
            <p:ph type="title"/>
          </p:nvPr>
        </p:nvSpPr>
        <p:spPr>
          <a:xfrm>
            <a:off x="838199" y="365125"/>
            <a:ext cx="10810461" cy="1325563"/>
          </a:xfrm>
        </p:spPr>
        <p:txBody>
          <a:bodyPr>
            <a:noAutofit/>
          </a:bodyPr>
          <a:lstStyle/>
          <a:p>
            <a:r>
              <a:rPr lang="en-US" sz="3200" dirty="0"/>
              <a:t>Forecast - Native American Language Preservation and Maintenance-Esther Martinez Initiative</a:t>
            </a:r>
          </a:p>
        </p:txBody>
      </p:sp>
      <p:sp>
        <p:nvSpPr>
          <p:cNvPr id="4" name="Content Placeholder 2">
            <a:extLst>
              <a:ext uri="{FF2B5EF4-FFF2-40B4-BE49-F238E27FC236}">
                <a16:creationId xmlns:a16="http://schemas.microsoft.com/office/drawing/2014/main" id="{80F3DDC7-260E-A748-9DC4-6A7A675AA4E5}"/>
              </a:ext>
            </a:extLst>
          </p:cNvPr>
          <p:cNvSpPr>
            <a:spLocks noGrp="1"/>
          </p:cNvSpPr>
          <p:nvPr>
            <p:ph idx="1"/>
          </p:nvPr>
        </p:nvSpPr>
        <p:spPr/>
        <p:txBody>
          <a:bodyPr>
            <a:normAutofit fontScale="92500" lnSpcReduction="10000"/>
          </a:bodyPr>
          <a:lstStyle/>
          <a:p>
            <a:r>
              <a:rPr lang="en-US" dirty="0"/>
              <a:t>Eligible Entities: Native American tribal organizations (other than Federally recognized tribal governments), Native American tribal governments, Non-profit organizations representing American Indians/Alaska Natives, Native Hawaiians/Pacific Islanders</a:t>
            </a:r>
          </a:p>
          <a:p>
            <a:r>
              <a:rPr lang="en-US" dirty="0"/>
              <a:t>Total Amount of Funding: $1,500,000</a:t>
            </a:r>
          </a:p>
          <a:p>
            <a:r>
              <a:rPr lang="en-US" dirty="0"/>
              <a:t>Estimated Average Award: $300,000/yr.</a:t>
            </a:r>
          </a:p>
          <a:p>
            <a:r>
              <a:rPr lang="en-US" dirty="0"/>
              <a:t>Estimated Application Post/Due Dates: February 22, 2021/April 23, 2021</a:t>
            </a:r>
          </a:p>
          <a:p>
            <a:r>
              <a:rPr lang="en-US" dirty="0"/>
              <a:t>Length of Award: 36 months</a:t>
            </a:r>
          </a:p>
          <a:p>
            <a:r>
              <a:rPr lang="en-US" dirty="0"/>
              <a:t>Match Requirement: Yes – 20%</a:t>
            </a:r>
          </a:p>
          <a:p>
            <a:r>
              <a:rPr lang="en-US" dirty="0"/>
              <a:t>Purpose: for community-based projects that ensure continuing vitality of Native languages through immersion-based instruction. </a:t>
            </a:r>
          </a:p>
        </p:txBody>
      </p:sp>
    </p:spTree>
    <p:extLst>
      <p:ext uri="{BB962C8B-B14F-4D97-AF65-F5344CB8AC3E}">
        <p14:creationId xmlns:p14="http://schemas.microsoft.com/office/powerpoint/2010/main" val="100471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C3C4-9940-1F43-AD73-206B4CEC1D59}"/>
              </a:ext>
            </a:extLst>
          </p:cNvPr>
          <p:cNvSpPr>
            <a:spLocks noGrp="1"/>
          </p:cNvSpPr>
          <p:nvPr>
            <p:ph type="title"/>
          </p:nvPr>
        </p:nvSpPr>
        <p:spPr/>
        <p:txBody>
          <a:bodyPr>
            <a:normAutofit fontScale="90000"/>
          </a:bodyPr>
          <a:lstStyle/>
          <a:p>
            <a:r>
              <a:rPr lang="en-US" dirty="0"/>
              <a:t>Forecast - Native American Language Preservation and Maintenance</a:t>
            </a:r>
          </a:p>
        </p:txBody>
      </p:sp>
      <p:sp>
        <p:nvSpPr>
          <p:cNvPr id="4" name="Content Placeholder 2">
            <a:extLst>
              <a:ext uri="{FF2B5EF4-FFF2-40B4-BE49-F238E27FC236}">
                <a16:creationId xmlns:a16="http://schemas.microsoft.com/office/drawing/2014/main" id="{57DC7C99-C07B-6F4A-8C4E-209682B23F22}"/>
              </a:ext>
            </a:extLst>
          </p:cNvPr>
          <p:cNvSpPr>
            <a:spLocks noGrp="1"/>
          </p:cNvSpPr>
          <p:nvPr>
            <p:ph idx="1"/>
          </p:nvPr>
        </p:nvSpPr>
        <p:spPr/>
        <p:txBody>
          <a:bodyPr>
            <a:normAutofit fontScale="85000" lnSpcReduction="10000"/>
          </a:bodyPr>
          <a:lstStyle/>
          <a:p>
            <a:r>
              <a:rPr lang="en-US" dirty="0"/>
              <a:t>Eligible Entities: Native American tribal organizations (other than Federally recognized tribal governments), Native American tribal governments, Non-profit organizations representing American Indians/Alaska Natives, Native Hawaiians/Pacific Islanders</a:t>
            </a:r>
          </a:p>
          <a:p>
            <a:r>
              <a:rPr lang="en-US" dirty="0"/>
              <a:t>Total Amount of Funding: $2,500,000</a:t>
            </a:r>
          </a:p>
          <a:p>
            <a:r>
              <a:rPr lang="en-US" dirty="0"/>
              <a:t>Estimated Average Award: $300,000</a:t>
            </a:r>
          </a:p>
          <a:p>
            <a:r>
              <a:rPr lang="en-US" dirty="0"/>
              <a:t>Length of Award: 36 months</a:t>
            </a:r>
          </a:p>
          <a:p>
            <a:r>
              <a:rPr lang="en-US" dirty="0"/>
              <a:t>Match Requirement: Yes – 20%</a:t>
            </a:r>
          </a:p>
          <a:p>
            <a:r>
              <a:rPr lang="en-US" dirty="0"/>
              <a:t>Estimated Application Post/Due Dates: : February 22, 2021/April 23, 2021</a:t>
            </a:r>
          </a:p>
          <a:p>
            <a:r>
              <a:rPr lang="en-US" dirty="0"/>
              <a:t>Purpose: to support assessments of the status of the native languages in an established community, as well as the planning, designing, restoration, and implementing of native language curriculum and education projects to support a community’s language preservation goals. </a:t>
            </a:r>
          </a:p>
        </p:txBody>
      </p:sp>
    </p:spTree>
    <p:extLst>
      <p:ext uri="{BB962C8B-B14F-4D97-AF65-F5344CB8AC3E}">
        <p14:creationId xmlns:p14="http://schemas.microsoft.com/office/powerpoint/2010/main" val="417743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7EB5-2AF7-C244-9A31-53F6CB630D2A}"/>
              </a:ext>
            </a:extLst>
          </p:cNvPr>
          <p:cNvSpPr>
            <a:spLocks noGrp="1"/>
          </p:cNvSpPr>
          <p:nvPr>
            <p:ph type="title"/>
          </p:nvPr>
        </p:nvSpPr>
        <p:spPr>
          <a:xfrm>
            <a:off x="838200" y="365125"/>
            <a:ext cx="11188148" cy="1325563"/>
          </a:xfrm>
        </p:spPr>
        <p:txBody>
          <a:bodyPr>
            <a:normAutofit fontScale="90000"/>
          </a:bodyPr>
          <a:lstStyle/>
          <a:p>
            <a:r>
              <a:rPr lang="en-US" dirty="0"/>
              <a:t>Centers for Disease Control and Prevention</a:t>
            </a:r>
          </a:p>
        </p:txBody>
      </p:sp>
      <p:sp>
        <p:nvSpPr>
          <p:cNvPr id="3" name="Content Placeholder 2">
            <a:extLst>
              <a:ext uri="{FF2B5EF4-FFF2-40B4-BE49-F238E27FC236}">
                <a16:creationId xmlns:a16="http://schemas.microsoft.com/office/drawing/2014/main" id="{5C5DB531-D1CC-7C47-A59B-5647118A8CE1}"/>
              </a:ext>
            </a:extLst>
          </p:cNvPr>
          <p:cNvSpPr>
            <a:spLocks noGrp="1"/>
          </p:cNvSpPr>
          <p:nvPr>
            <p:ph idx="1"/>
          </p:nvPr>
        </p:nvSpPr>
        <p:spPr/>
        <p:txBody>
          <a:bodyPr/>
          <a:lstStyle/>
          <a:p>
            <a:r>
              <a:rPr lang="en-US" dirty="0"/>
              <a:t>Community Health Workers for COVID Response and Resilient Communities (CCR)</a:t>
            </a:r>
          </a:p>
          <a:p>
            <a:r>
              <a:rPr lang="en-US" dirty="0"/>
              <a:t>Drug Free Communities Support Program</a:t>
            </a:r>
          </a:p>
          <a:p>
            <a:endParaRPr lang="en-US" dirty="0"/>
          </a:p>
        </p:txBody>
      </p:sp>
    </p:spTree>
    <p:extLst>
      <p:ext uri="{BB962C8B-B14F-4D97-AF65-F5344CB8AC3E}">
        <p14:creationId xmlns:p14="http://schemas.microsoft.com/office/powerpoint/2010/main" val="234739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0414-4CF6-0448-BB26-3920BBE332F5}"/>
              </a:ext>
            </a:extLst>
          </p:cNvPr>
          <p:cNvSpPr>
            <a:spLocks noGrp="1"/>
          </p:cNvSpPr>
          <p:nvPr>
            <p:ph type="title"/>
          </p:nvPr>
        </p:nvSpPr>
        <p:spPr>
          <a:xfrm>
            <a:off x="838200" y="365125"/>
            <a:ext cx="10889974" cy="1325563"/>
          </a:xfrm>
        </p:spPr>
        <p:txBody>
          <a:bodyPr>
            <a:normAutofit fontScale="90000"/>
          </a:bodyPr>
          <a:lstStyle/>
          <a:p>
            <a:r>
              <a:rPr lang="en-US" dirty="0"/>
              <a:t>Community Health Workers for COVID Response and Resilient Communities</a:t>
            </a:r>
          </a:p>
        </p:txBody>
      </p:sp>
      <p:sp>
        <p:nvSpPr>
          <p:cNvPr id="4" name="Content Placeholder 2">
            <a:extLst>
              <a:ext uri="{FF2B5EF4-FFF2-40B4-BE49-F238E27FC236}">
                <a16:creationId xmlns:a16="http://schemas.microsoft.com/office/drawing/2014/main" id="{9BCB001C-90E1-FD4D-84CC-4E2DA40771F4}"/>
              </a:ext>
            </a:extLst>
          </p:cNvPr>
          <p:cNvSpPr>
            <a:spLocks noGrp="1"/>
          </p:cNvSpPr>
          <p:nvPr>
            <p:ph idx="1"/>
          </p:nvPr>
        </p:nvSpPr>
        <p:spPr>
          <a:xfrm>
            <a:off x="838200" y="1929383"/>
            <a:ext cx="10515600" cy="4690077"/>
          </a:xfrm>
        </p:spPr>
        <p:txBody>
          <a:bodyPr>
            <a:normAutofit fontScale="92500" lnSpcReduction="20000"/>
          </a:bodyPr>
          <a:lstStyle/>
          <a:p>
            <a:r>
              <a:rPr lang="en-US" dirty="0"/>
              <a:t>Eligible Entities: State governments, Native American tribal organizations, Native American tribal governments, County governments, American Indian/Alaska Native Urban Indian Centers Health Service Providers</a:t>
            </a:r>
          </a:p>
          <a:p>
            <a:r>
              <a:rPr lang="en-US" dirty="0"/>
              <a:t>Total Amount of Funding: $188,000,000</a:t>
            </a:r>
          </a:p>
          <a:p>
            <a:r>
              <a:rPr lang="en-US" dirty="0"/>
              <a:t>Estimated Average Award: $350,000 - $5,000,000</a:t>
            </a:r>
          </a:p>
          <a:p>
            <a:r>
              <a:rPr lang="en-US" dirty="0"/>
              <a:t>Length of Award: N/A</a:t>
            </a:r>
          </a:p>
          <a:p>
            <a:r>
              <a:rPr lang="en-US" dirty="0"/>
              <a:t>Match Requirement: N/A</a:t>
            </a:r>
          </a:p>
          <a:p>
            <a:r>
              <a:rPr lang="en-US" dirty="0"/>
              <a:t>Estimated Application Post/Due Dates: February 23, 2021/April 24, 2021 </a:t>
            </a:r>
          </a:p>
          <a:p>
            <a:r>
              <a:rPr lang="en-US" dirty="0"/>
              <a:t>Purpose: Supports efforts to protect the American people from the public health impacts of COVID-19 through training and deployment of community health workers (CHWs) and by building and strengthening community resilience to fight COVID-19 through addressing existing health disparities in the population. Focus is on Capacity Building, Implementation and Innovation.</a:t>
            </a:r>
          </a:p>
        </p:txBody>
      </p:sp>
    </p:spTree>
    <p:extLst>
      <p:ext uri="{BB962C8B-B14F-4D97-AF65-F5344CB8AC3E}">
        <p14:creationId xmlns:p14="http://schemas.microsoft.com/office/powerpoint/2010/main" val="254071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0414-4CF6-0448-BB26-3920BBE332F5}"/>
              </a:ext>
            </a:extLst>
          </p:cNvPr>
          <p:cNvSpPr>
            <a:spLocks noGrp="1"/>
          </p:cNvSpPr>
          <p:nvPr>
            <p:ph type="title"/>
          </p:nvPr>
        </p:nvSpPr>
        <p:spPr>
          <a:xfrm>
            <a:off x="838200" y="365125"/>
            <a:ext cx="11353800" cy="1325563"/>
          </a:xfrm>
        </p:spPr>
        <p:txBody>
          <a:bodyPr>
            <a:normAutofit fontScale="90000"/>
          </a:bodyPr>
          <a:lstStyle/>
          <a:p>
            <a:r>
              <a:rPr lang="en-US" dirty="0"/>
              <a:t>Drug Free Communities Support Program</a:t>
            </a:r>
          </a:p>
        </p:txBody>
      </p:sp>
      <p:sp>
        <p:nvSpPr>
          <p:cNvPr id="4" name="Content Placeholder 2">
            <a:extLst>
              <a:ext uri="{FF2B5EF4-FFF2-40B4-BE49-F238E27FC236}">
                <a16:creationId xmlns:a16="http://schemas.microsoft.com/office/drawing/2014/main" id="{9BCB001C-90E1-FD4D-84CC-4E2DA40771F4}"/>
              </a:ext>
            </a:extLst>
          </p:cNvPr>
          <p:cNvSpPr>
            <a:spLocks noGrp="1"/>
          </p:cNvSpPr>
          <p:nvPr>
            <p:ph idx="1"/>
          </p:nvPr>
        </p:nvSpPr>
        <p:spPr>
          <a:xfrm>
            <a:off x="838200" y="1929383"/>
            <a:ext cx="10515600" cy="4690077"/>
          </a:xfrm>
        </p:spPr>
        <p:txBody>
          <a:bodyPr>
            <a:normAutofit fontScale="85000" lnSpcReduction="20000"/>
          </a:bodyPr>
          <a:lstStyle/>
          <a:p>
            <a:r>
              <a:rPr lang="en-US" dirty="0"/>
              <a:t>Eligible Entities: State governments, Native American tribal organizations, Native American tribal governments, County governments, American Indian/Alaska Native Urban Indian Centers Health Service Providers, Institutions of Higher Education, 501 C 3 orgs.</a:t>
            </a:r>
          </a:p>
          <a:p>
            <a:r>
              <a:rPr lang="en-US" dirty="0"/>
              <a:t>Total Amount of Funding: $62,500,000</a:t>
            </a:r>
          </a:p>
          <a:p>
            <a:r>
              <a:rPr lang="en-US" dirty="0"/>
              <a:t>Estimated Average Award: $125,000</a:t>
            </a:r>
          </a:p>
          <a:p>
            <a:r>
              <a:rPr lang="en-US" dirty="0"/>
              <a:t>Length of Award: N/A</a:t>
            </a:r>
          </a:p>
          <a:p>
            <a:r>
              <a:rPr lang="en-US" dirty="0"/>
              <a:t>Match Requirement: N/A</a:t>
            </a:r>
          </a:p>
          <a:p>
            <a:r>
              <a:rPr lang="en-US" dirty="0"/>
              <a:t>Estimated Application Post/Due Dates: February 15, 2021/April 15, 2021 </a:t>
            </a:r>
          </a:p>
          <a:p>
            <a:r>
              <a:rPr lang="en-US" dirty="0"/>
              <a:t>Purpose: Establish and strengthen collaboration among communities, public and private nonprofit agencies, as well as federal, state, local, and tribal governments to support the efforts of community coalitions working to prevent and reduce substance abuse among youth; and, Reduce substance abuse among youth and, over time, reduce substance abuse among adults by addressing the factors in a community that increase the risk of substance abuse and promoting the factors that minimize the risk of substance abuse.</a:t>
            </a:r>
          </a:p>
        </p:txBody>
      </p:sp>
    </p:spTree>
    <p:extLst>
      <p:ext uri="{BB962C8B-B14F-4D97-AF65-F5344CB8AC3E}">
        <p14:creationId xmlns:p14="http://schemas.microsoft.com/office/powerpoint/2010/main" val="3661170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E77C-ED99-5640-A248-0650DBE07FDA}"/>
              </a:ext>
            </a:extLst>
          </p:cNvPr>
          <p:cNvSpPr>
            <a:spLocks noGrp="1"/>
          </p:cNvSpPr>
          <p:nvPr>
            <p:ph type="title"/>
          </p:nvPr>
        </p:nvSpPr>
        <p:spPr/>
        <p:txBody>
          <a:bodyPr/>
          <a:lstStyle/>
          <a:p>
            <a:r>
              <a:rPr lang="en-US" dirty="0"/>
              <a:t>Department of Education</a:t>
            </a:r>
          </a:p>
        </p:txBody>
      </p:sp>
      <p:sp>
        <p:nvSpPr>
          <p:cNvPr id="4" name="Content Placeholder 2">
            <a:extLst>
              <a:ext uri="{FF2B5EF4-FFF2-40B4-BE49-F238E27FC236}">
                <a16:creationId xmlns:a16="http://schemas.microsoft.com/office/drawing/2014/main" id="{A05B963F-D919-9948-86BC-09D02A48873B}"/>
              </a:ext>
            </a:extLst>
          </p:cNvPr>
          <p:cNvSpPr>
            <a:spLocks noGrp="1"/>
          </p:cNvSpPr>
          <p:nvPr>
            <p:ph idx="1"/>
          </p:nvPr>
        </p:nvSpPr>
        <p:spPr/>
        <p:txBody>
          <a:bodyPr/>
          <a:lstStyle/>
          <a:p>
            <a:r>
              <a:rPr lang="en-US" dirty="0"/>
              <a:t>American Indian Vocational Rehabilitation Services</a:t>
            </a:r>
          </a:p>
          <a:p>
            <a:r>
              <a:rPr lang="en-US" dirty="0"/>
              <a:t>Native American Career Training Education Program</a:t>
            </a:r>
          </a:p>
          <a:p>
            <a:r>
              <a:rPr lang="en-US" dirty="0"/>
              <a:t>Native American and Alaska Native Children in School Program </a:t>
            </a:r>
          </a:p>
        </p:txBody>
      </p:sp>
    </p:spTree>
    <p:extLst>
      <p:ext uri="{BB962C8B-B14F-4D97-AF65-F5344CB8AC3E}">
        <p14:creationId xmlns:p14="http://schemas.microsoft.com/office/powerpoint/2010/main" val="2709305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F580-8188-BD42-9759-5088977DC7F7}"/>
              </a:ext>
            </a:extLst>
          </p:cNvPr>
          <p:cNvSpPr>
            <a:spLocks noGrp="1"/>
          </p:cNvSpPr>
          <p:nvPr>
            <p:ph type="title"/>
          </p:nvPr>
        </p:nvSpPr>
        <p:spPr/>
        <p:txBody>
          <a:bodyPr>
            <a:normAutofit fontScale="90000"/>
          </a:bodyPr>
          <a:lstStyle/>
          <a:p>
            <a:r>
              <a:rPr lang="en-US" dirty="0"/>
              <a:t>American Indian Vocational Rehabilitation Services</a:t>
            </a:r>
          </a:p>
        </p:txBody>
      </p:sp>
      <p:sp>
        <p:nvSpPr>
          <p:cNvPr id="4" name="Content Placeholder 2">
            <a:extLst>
              <a:ext uri="{FF2B5EF4-FFF2-40B4-BE49-F238E27FC236}">
                <a16:creationId xmlns:a16="http://schemas.microsoft.com/office/drawing/2014/main" id="{94A548FA-9A0C-E442-860E-B235493CBD82}"/>
              </a:ext>
            </a:extLst>
          </p:cNvPr>
          <p:cNvSpPr>
            <a:spLocks noGrp="1"/>
          </p:cNvSpPr>
          <p:nvPr>
            <p:ph idx="1"/>
          </p:nvPr>
        </p:nvSpPr>
        <p:spPr/>
        <p:txBody>
          <a:bodyPr>
            <a:normAutofit fontScale="92500" lnSpcReduction="10000"/>
          </a:bodyPr>
          <a:lstStyle/>
          <a:p>
            <a:r>
              <a:rPr lang="en-US" dirty="0"/>
              <a:t>Eligible Entities: Indian Tribes (and consortia of those Indian Tribes) located on Federal and State reservations.</a:t>
            </a:r>
          </a:p>
          <a:p>
            <a:r>
              <a:rPr lang="en-US" dirty="0"/>
              <a:t>Total Amount of Funding: $27,000,000</a:t>
            </a:r>
          </a:p>
          <a:p>
            <a:r>
              <a:rPr lang="en-US" dirty="0"/>
              <a:t>Estimated Average Award: $530,000/yr.</a:t>
            </a:r>
          </a:p>
          <a:p>
            <a:r>
              <a:rPr lang="en-US" dirty="0"/>
              <a:t>Length of Award: 60 months</a:t>
            </a:r>
          </a:p>
          <a:p>
            <a:r>
              <a:rPr lang="en-US" dirty="0"/>
              <a:t>Match Requirement: Yes – 10%</a:t>
            </a:r>
          </a:p>
          <a:p>
            <a:r>
              <a:rPr lang="en-US" dirty="0"/>
              <a:t>Application Due Date: April 22, 2021</a:t>
            </a:r>
          </a:p>
          <a:p>
            <a:r>
              <a:rPr lang="en-US" dirty="0"/>
              <a:t>Purpose: To provide Vocational Rehabilitation services, including culturally appropriate services, to American Indians with disabilities who reside on or near Federal or State reservations.</a:t>
            </a:r>
          </a:p>
        </p:txBody>
      </p:sp>
    </p:spTree>
    <p:extLst>
      <p:ext uri="{BB962C8B-B14F-4D97-AF65-F5344CB8AC3E}">
        <p14:creationId xmlns:p14="http://schemas.microsoft.com/office/powerpoint/2010/main" val="3626520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B523-5D3C-3149-8BD0-5249C20AFCE3}"/>
              </a:ext>
            </a:extLst>
          </p:cNvPr>
          <p:cNvSpPr>
            <a:spLocks noGrp="1"/>
          </p:cNvSpPr>
          <p:nvPr>
            <p:ph type="title"/>
          </p:nvPr>
        </p:nvSpPr>
        <p:spPr/>
        <p:txBody>
          <a:bodyPr>
            <a:normAutofit fontScale="90000"/>
          </a:bodyPr>
          <a:lstStyle/>
          <a:p>
            <a:r>
              <a:rPr lang="en-US" dirty="0"/>
              <a:t>Native American Career Training Education Program</a:t>
            </a:r>
          </a:p>
        </p:txBody>
      </p:sp>
      <p:sp>
        <p:nvSpPr>
          <p:cNvPr id="4" name="Content Placeholder 2">
            <a:extLst>
              <a:ext uri="{FF2B5EF4-FFF2-40B4-BE49-F238E27FC236}">
                <a16:creationId xmlns:a16="http://schemas.microsoft.com/office/drawing/2014/main" id="{F21C4F27-C638-974A-BBE6-34CFD16495D2}"/>
              </a:ext>
            </a:extLst>
          </p:cNvPr>
          <p:cNvSpPr>
            <a:spLocks noGrp="1"/>
          </p:cNvSpPr>
          <p:nvPr>
            <p:ph idx="1"/>
          </p:nvPr>
        </p:nvSpPr>
        <p:spPr/>
        <p:txBody>
          <a:bodyPr>
            <a:normAutofit fontScale="85000" lnSpcReduction="20000"/>
          </a:bodyPr>
          <a:lstStyle/>
          <a:p>
            <a:r>
              <a:rPr lang="en-US" dirty="0"/>
              <a:t>Eligible Entities: Federally recognized tribes, tribal organizations, BIA-funded schools</a:t>
            </a:r>
          </a:p>
          <a:p>
            <a:r>
              <a:rPr lang="en-US" dirty="0"/>
              <a:t>Total Amount of Funding: $15,932,000</a:t>
            </a:r>
          </a:p>
          <a:p>
            <a:r>
              <a:rPr lang="en-US" dirty="0"/>
              <a:t>Estimated Average Award: $458,000/</a:t>
            </a:r>
            <a:r>
              <a:rPr lang="en-US" dirty="0" err="1"/>
              <a:t>yr</a:t>
            </a:r>
            <a:endParaRPr lang="en-US" dirty="0"/>
          </a:p>
          <a:p>
            <a:r>
              <a:rPr lang="en-US" dirty="0"/>
              <a:t>Length of Award: 60 months</a:t>
            </a:r>
          </a:p>
          <a:p>
            <a:r>
              <a:rPr lang="en-US" dirty="0"/>
              <a:t>Match Requirement: None</a:t>
            </a:r>
          </a:p>
          <a:p>
            <a:r>
              <a:rPr lang="en-US" dirty="0"/>
              <a:t>Application Due Date: January 30, 2021</a:t>
            </a:r>
          </a:p>
          <a:p>
            <a:r>
              <a:rPr lang="en-US" dirty="0"/>
              <a:t>Purpose: To improve career and technical education (CTE) programs that benefit Native Americans and Alaska Natives increasing employment opportunities for populations who are chronically unemployed or underemployed, including individuals with disabilities, individuals from economically disadvantaged families, out-of-workforce individuals, youth who are in, or have aged out of, the foster care system, and homeless individuals.</a:t>
            </a:r>
          </a:p>
        </p:txBody>
      </p:sp>
    </p:spTree>
    <p:extLst>
      <p:ext uri="{BB962C8B-B14F-4D97-AF65-F5344CB8AC3E}">
        <p14:creationId xmlns:p14="http://schemas.microsoft.com/office/powerpoint/2010/main" val="145855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BCDF-3D18-BA4B-81DA-508C8F05BB43}"/>
              </a:ext>
            </a:extLst>
          </p:cNvPr>
          <p:cNvSpPr>
            <a:spLocks noGrp="1"/>
          </p:cNvSpPr>
          <p:nvPr>
            <p:ph type="title"/>
          </p:nvPr>
        </p:nvSpPr>
        <p:spPr/>
        <p:txBody>
          <a:bodyPr>
            <a:normAutofit fontScale="90000"/>
          </a:bodyPr>
          <a:lstStyle/>
          <a:p>
            <a:r>
              <a:rPr lang="en-US" dirty="0"/>
              <a:t>Native American and Alaska Native Children in School Program </a:t>
            </a:r>
          </a:p>
        </p:txBody>
      </p:sp>
      <p:sp>
        <p:nvSpPr>
          <p:cNvPr id="4" name="Content Placeholder 2">
            <a:extLst>
              <a:ext uri="{FF2B5EF4-FFF2-40B4-BE49-F238E27FC236}">
                <a16:creationId xmlns:a16="http://schemas.microsoft.com/office/drawing/2014/main" id="{047CB2BF-5598-0142-9F15-E4F9DF54F82A}"/>
              </a:ext>
            </a:extLst>
          </p:cNvPr>
          <p:cNvSpPr>
            <a:spLocks noGrp="1"/>
          </p:cNvSpPr>
          <p:nvPr>
            <p:ph idx="1"/>
          </p:nvPr>
        </p:nvSpPr>
        <p:spPr>
          <a:xfrm>
            <a:off x="838200" y="1929383"/>
            <a:ext cx="10515600" cy="4729833"/>
          </a:xfrm>
        </p:spPr>
        <p:txBody>
          <a:bodyPr>
            <a:normAutofit fontScale="85000" lnSpcReduction="10000"/>
          </a:bodyPr>
          <a:lstStyle/>
          <a:p>
            <a:r>
              <a:rPr lang="en-US" dirty="0"/>
              <a:t>Eligible Entities: Indian tribes that operate schools; tribally-sanctioned educational authorities; BIA schools; Native Hawaiian schools, etc.</a:t>
            </a:r>
          </a:p>
          <a:p>
            <a:r>
              <a:rPr lang="en-US" dirty="0"/>
              <a:t>Total Amount of Funding: $2,400,000</a:t>
            </a:r>
          </a:p>
          <a:p>
            <a:r>
              <a:rPr lang="en-US" dirty="0"/>
              <a:t>Estimated Average Award: $300,000/</a:t>
            </a:r>
            <a:r>
              <a:rPr lang="en-US" dirty="0" err="1"/>
              <a:t>yr</a:t>
            </a:r>
            <a:endParaRPr lang="en-US" dirty="0"/>
          </a:p>
          <a:p>
            <a:r>
              <a:rPr lang="en-US" dirty="0"/>
              <a:t>Length of Award: 60 months</a:t>
            </a:r>
          </a:p>
          <a:p>
            <a:r>
              <a:rPr lang="en-US" dirty="0"/>
              <a:t>Match Requirement: None</a:t>
            </a:r>
          </a:p>
          <a:p>
            <a:r>
              <a:rPr lang="en-US" dirty="0"/>
              <a:t>Application Due Date: March 3, 2021</a:t>
            </a:r>
          </a:p>
          <a:p>
            <a:r>
              <a:rPr lang="en-US" dirty="0"/>
              <a:t>Purpose: To develop and enhance capacity to provide effective instruction and support to Native American and Alaska Native students, including Native Hawaiian and Native American Pacific Islander students, who are identified as English learners (ELs). The goal of this program is to support the teaching, learning, and studying of Native American languages while also increasing the English language proficiency and academic achievement of students served. </a:t>
            </a:r>
          </a:p>
        </p:txBody>
      </p:sp>
    </p:spTree>
    <p:extLst>
      <p:ext uri="{BB962C8B-B14F-4D97-AF65-F5344CB8AC3E}">
        <p14:creationId xmlns:p14="http://schemas.microsoft.com/office/powerpoint/2010/main" val="739202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5AAB-4940-6F4A-9AD8-68F17EE9F32D}"/>
              </a:ext>
            </a:extLst>
          </p:cNvPr>
          <p:cNvSpPr>
            <a:spLocks noGrp="1"/>
          </p:cNvSpPr>
          <p:nvPr>
            <p:ph type="title"/>
          </p:nvPr>
        </p:nvSpPr>
        <p:spPr/>
        <p:txBody>
          <a:bodyPr>
            <a:normAutofit fontScale="90000"/>
          </a:bodyPr>
          <a:lstStyle/>
          <a:p>
            <a:r>
              <a:rPr lang="en-US" dirty="0"/>
              <a:t>Health Resources and Services Administration</a:t>
            </a:r>
          </a:p>
        </p:txBody>
      </p:sp>
      <p:sp>
        <p:nvSpPr>
          <p:cNvPr id="3" name="Content Placeholder 2">
            <a:extLst>
              <a:ext uri="{FF2B5EF4-FFF2-40B4-BE49-F238E27FC236}">
                <a16:creationId xmlns:a16="http://schemas.microsoft.com/office/drawing/2014/main" id="{9F583F91-9478-E34E-8724-04666CFCEE98}"/>
              </a:ext>
            </a:extLst>
          </p:cNvPr>
          <p:cNvSpPr>
            <a:spLocks noGrp="1"/>
          </p:cNvSpPr>
          <p:nvPr>
            <p:ph idx="1"/>
          </p:nvPr>
        </p:nvSpPr>
        <p:spPr/>
        <p:txBody>
          <a:bodyPr/>
          <a:lstStyle/>
          <a:p>
            <a:r>
              <a:rPr lang="en-US" dirty="0"/>
              <a:t>Rural Communities Opioid Response Program</a:t>
            </a:r>
          </a:p>
          <a:p>
            <a:r>
              <a:rPr lang="en-US" dirty="0"/>
              <a:t>Early Childhood Comprehensive Systems: Health Integration Prenatal-to-Three Program</a:t>
            </a:r>
          </a:p>
          <a:p>
            <a:r>
              <a:rPr lang="en-US" dirty="0"/>
              <a:t>Rural Communities Opioid Response - Psychostimulants</a:t>
            </a:r>
          </a:p>
          <a:p>
            <a:pPr marL="0" indent="0">
              <a:buNone/>
            </a:pPr>
            <a:endParaRPr lang="en-US" dirty="0"/>
          </a:p>
        </p:txBody>
      </p:sp>
    </p:spTree>
    <p:extLst>
      <p:ext uri="{BB962C8B-B14F-4D97-AF65-F5344CB8AC3E}">
        <p14:creationId xmlns:p14="http://schemas.microsoft.com/office/powerpoint/2010/main" val="412534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B27E-7333-024F-8BF3-B8A19F61102D}"/>
              </a:ext>
            </a:extLst>
          </p:cNvPr>
          <p:cNvSpPr>
            <a:spLocks noGrp="1"/>
          </p:cNvSpPr>
          <p:nvPr>
            <p:ph type="title"/>
          </p:nvPr>
        </p:nvSpPr>
        <p:spPr/>
        <p:txBody>
          <a:bodyPr>
            <a:normAutofit fontScale="90000"/>
          </a:bodyPr>
          <a:lstStyle/>
          <a:p>
            <a:r>
              <a:rPr lang="en-US" dirty="0"/>
              <a:t>Consolidated Appropriations Act, 2021</a:t>
            </a:r>
          </a:p>
        </p:txBody>
      </p:sp>
      <p:sp>
        <p:nvSpPr>
          <p:cNvPr id="3" name="Content Placeholder 2">
            <a:extLst>
              <a:ext uri="{FF2B5EF4-FFF2-40B4-BE49-F238E27FC236}">
                <a16:creationId xmlns:a16="http://schemas.microsoft.com/office/drawing/2014/main" id="{4D513EB3-5EBF-9643-B013-453346160337}"/>
              </a:ext>
            </a:extLst>
          </p:cNvPr>
          <p:cNvSpPr>
            <a:spLocks noGrp="1"/>
          </p:cNvSpPr>
          <p:nvPr>
            <p:ph idx="1"/>
          </p:nvPr>
        </p:nvSpPr>
        <p:spPr>
          <a:xfrm>
            <a:off x="838200" y="1929383"/>
            <a:ext cx="10515600" cy="4928617"/>
          </a:xfrm>
        </p:spPr>
        <p:txBody>
          <a:bodyPr>
            <a:normAutofit fontScale="92500" lnSpcReduction="10000"/>
          </a:bodyPr>
          <a:lstStyle/>
          <a:p>
            <a:r>
              <a:rPr lang="en-US" dirty="0"/>
              <a:t>Extends SDPI through 2023 at current levels</a:t>
            </a:r>
          </a:p>
          <a:p>
            <a:r>
              <a:rPr lang="en-US" dirty="0"/>
              <a:t>$210 million from CDC to IHS to plan, prepare for, promote, distribute, administer, monitor, and track coronavirus vaccines to ensure broad-based distribution access and vaccine coverage</a:t>
            </a:r>
          </a:p>
          <a:p>
            <a:r>
              <a:rPr lang="en-US" dirty="0"/>
              <a:t>$790 million from CDC to IHS for necessary expenses for testing, contact tracing, surveillance, containment, and mitigation; could include construction costs.</a:t>
            </a:r>
          </a:p>
          <a:p>
            <a:r>
              <a:rPr lang="en-US" dirty="0"/>
              <a:t>IHS funds will be distributed on a one-time, non-recurring basis; Funds can be used for COVID-19 vaccine-related costs before Congress adopted the </a:t>
            </a:r>
            <a:r>
              <a:rPr lang="en-US"/>
              <a:t>Consolidated Appropriations Act</a:t>
            </a:r>
            <a:endParaRPr lang="en-US" dirty="0"/>
          </a:p>
          <a:p>
            <a:r>
              <a:rPr lang="en-US" dirty="0"/>
              <a:t>$125 million in funding for Substance Abuse and Mental Health Services Administration (SAMHSA)</a:t>
            </a:r>
          </a:p>
          <a:p>
            <a:r>
              <a:rPr lang="en-US" dirty="0"/>
              <a:t>$15 million to make payments under the National Health Service Corps loan repayment program</a:t>
            </a:r>
          </a:p>
          <a:p>
            <a:r>
              <a:rPr lang="en-US" dirty="0"/>
              <a:t>$1 billion for tribal broadband</a:t>
            </a:r>
          </a:p>
          <a:p>
            <a:endParaRPr lang="en-US" dirty="0"/>
          </a:p>
        </p:txBody>
      </p:sp>
    </p:spTree>
    <p:extLst>
      <p:ext uri="{BB962C8B-B14F-4D97-AF65-F5344CB8AC3E}">
        <p14:creationId xmlns:p14="http://schemas.microsoft.com/office/powerpoint/2010/main" val="2717138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4E75F-84EC-EB4C-983D-4938652BDD39}"/>
              </a:ext>
            </a:extLst>
          </p:cNvPr>
          <p:cNvSpPr>
            <a:spLocks noGrp="1"/>
          </p:cNvSpPr>
          <p:nvPr>
            <p:ph type="title"/>
          </p:nvPr>
        </p:nvSpPr>
        <p:spPr>
          <a:xfrm>
            <a:off x="139148" y="603821"/>
            <a:ext cx="12052852" cy="1325563"/>
          </a:xfrm>
        </p:spPr>
        <p:txBody>
          <a:bodyPr>
            <a:normAutofit fontScale="90000"/>
          </a:bodyPr>
          <a:lstStyle/>
          <a:p>
            <a:r>
              <a:rPr lang="en-US" dirty="0"/>
              <a:t>Rural Communities Opioid Response Program</a:t>
            </a:r>
            <a:br>
              <a:rPr lang="en-US" dirty="0"/>
            </a:br>
            <a:endParaRPr lang="en-US" dirty="0"/>
          </a:p>
        </p:txBody>
      </p:sp>
      <p:sp>
        <p:nvSpPr>
          <p:cNvPr id="3" name="Content Placeholder 2">
            <a:extLst>
              <a:ext uri="{FF2B5EF4-FFF2-40B4-BE49-F238E27FC236}">
                <a16:creationId xmlns:a16="http://schemas.microsoft.com/office/drawing/2014/main" id="{BE769925-A6FB-D341-AE11-7F6353E46ECF}"/>
              </a:ext>
            </a:extLst>
          </p:cNvPr>
          <p:cNvSpPr>
            <a:spLocks noGrp="1"/>
          </p:cNvSpPr>
          <p:nvPr>
            <p:ph idx="1"/>
          </p:nvPr>
        </p:nvSpPr>
        <p:spPr/>
        <p:txBody>
          <a:bodyPr>
            <a:normAutofit fontScale="92500" lnSpcReduction="20000"/>
          </a:bodyPr>
          <a:lstStyle/>
          <a:p>
            <a:r>
              <a:rPr lang="en-US" dirty="0"/>
              <a:t>Eligible Entities: All domestic public or private, non-profit or for-profit entities, including faith-based and community-based organizations, tribes, and tribal organizations</a:t>
            </a:r>
          </a:p>
          <a:p>
            <a:r>
              <a:rPr lang="en-US" dirty="0"/>
              <a:t>Total Amount of Funding: $78,000,000</a:t>
            </a:r>
          </a:p>
          <a:p>
            <a:r>
              <a:rPr lang="en-US" dirty="0"/>
              <a:t>Estimated Average Award: $1,000,000/yr.</a:t>
            </a:r>
          </a:p>
          <a:p>
            <a:r>
              <a:rPr lang="en-US" dirty="0"/>
              <a:t>Length of Award: 36 months</a:t>
            </a:r>
          </a:p>
          <a:p>
            <a:r>
              <a:rPr lang="en-US" dirty="0"/>
              <a:t>Match Requirement: None</a:t>
            </a:r>
          </a:p>
          <a:p>
            <a:r>
              <a:rPr lang="en-US" dirty="0"/>
              <a:t>Application Due Date: March 12, 2021</a:t>
            </a:r>
          </a:p>
          <a:p>
            <a:r>
              <a:rPr lang="en-US" dirty="0"/>
              <a:t>Purpose: To reduce the morbidity and mortality of substance use disorder (SUD), including opioid use disorder (OUD), in high risk rural communities.</a:t>
            </a:r>
          </a:p>
          <a:p>
            <a:pPr marL="0" indent="0">
              <a:buNone/>
            </a:pPr>
            <a:endParaRPr lang="en-US" dirty="0"/>
          </a:p>
        </p:txBody>
      </p:sp>
    </p:spTree>
    <p:extLst>
      <p:ext uri="{BB962C8B-B14F-4D97-AF65-F5344CB8AC3E}">
        <p14:creationId xmlns:p14="http://schemas.microsoft.com/office/powerpoint/2010/main" val="1004442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DBD9-8E91-3A43-B1DC-3071862649E8}"/>
              </a:ext>
            </a:extLst>
          </p:cNvPr>
          <p:cNvSpPr>
            <a:spLocks noGrp="1"/>
          </p:cNvSpPr>
          <p:nvPr>
            <p:ph type="title"/>
          </p:nvPr>
        </p:nvSpPr>
        <p:spPr/>
        <p:txBody>
          <a:bodyPr>
            <a:noAutofit/>
          </a:bodyPr>
          <a:lstStyle/>
          <a:p>
            <a:r>
              <a:rPr lang="en-US" sz="3600" dirty="0"/>
              <a:t>Early Childhood Comprehensive Systems: Health Integration Prenatal-to-Three Program</a:t>
            </a:r>
            <a:br>
              <a:rPr lang="en-US" sz="3600" dirty="0"/>
            </a:br>
            <a:endParaRPr lang="en-US" sz="3600" dirty="0"/>
          </a:p>
        </p:txBody>
      </p:sp>
      <p:sp>
        <p:nvSpPr>
          <p:cNvPr id="3" name="Content Placeholder 2">
            <a:extLst>
              <a:ext uri="{FF2B5EF4-FFF2-40B4-BE49-F238E27FC236}">
                <a16:creationId xmlns:a16="http://schemas.microsoft.com/office/drawing/2014/main" id="{7CFDFD9A-FCEA-7140-A0F8-87E28E7E33AF}"/>
              </a:ext>
            </a:extLst>
          </p:cNvPr>
          <p:cNvSpPr>
            <a:spLocks noGrp="1"/>
          </p:cNvSpPr>
          <p:nvPr>
            <p:ph idx="1"/>
          </p:nvPr>
        </p:nvSpPr>
        <p:spPr/>
        <p:txBody>
          <a:bodyPr>
            <a:normAutofit fontScale="92500" lnSpcReduction="20000"/>
          </a:bodyPr>
          <a:lstStyle/>
          <a:p>
            <a:r>
              <a:rPr lang="en-US" dirty="0"/>
              <a:t>Eligible Entities: Any domestic public or private entity, including an Indian tribe or tribal organization.</a:t>
            </a:r>
          </a:p>
          <a:p>
            <a:r>
              <a:rPr lang="en-US" dirty="0"/>
              <a:t>Total Amount of Funding: $5,112,000</a:t>
            </a:r>
          </a:p>
          <a:p>
            <a:r>
              <a:rPr lang="en-US" dirty="0"/>
              <a:t>Estimated Average Award: $255,000/yr.</a:t>
            </a:r>
          </a:p>
          <a:p>
            <a:r>
              <a:rPr lang="en-US" dirty="0"/>
              <a:t>Length of Award: 60 months</a:t>
            </a:r>
          </a:p>
          <a:p>
            <a:r>
              <a:rPr lang="en-US" dirty="0"/>
              <a:t>Match Requirement: None</a:t>
            </a:r>
          </a:p>
          <a:p>
            <a:r>
              <a:rPr lang="en-US" dirty="0"/>
              <a:t>Application Due Date: March 15, 2021</a:t>
            </a:r>
          </a:p>
          <a:p>
            <a:r>
              <a:rPr lang="en-US" dirty="0"/>
              <a:t>Purpose: To build integrated maternal and early childhood systems of care that are equitable, sustainable, comprehensive, and inclusive of the health system, and that promote early developmental health and family well-being and increase family-centered access to care and engagement of the prenatal-to-3 (P–3) population.</a:t>
            </a:r>
          </a:p>
          <a:p>
            <a:endParaRPr lang="en-US" dirty="0"/>
          </a:p>
        </p:txBody>
      </p:sp>
    </p:spTree>
    <p:extLst>
      <p:ext uri="{BB962C8B-B14F-4D97-AF65-F5344CB8AC3E}">
        <p14:creationId xmlns:p14="http://schemas.microsoft.com/office/powerpoint/2010/main" val="262183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6F06-F502-BD48-88CF-004044EA009A}"/>
              </a:ext>
            </a:extLst>
          </p:cNvPr>
          <p:cNvSpPr>
            <a:spLocks noGrp="1"/>
          </p:cNvSpPr>
          <p:nvPr>
            <p:ph type="title"/>
          </p:nvPr>
        </p:nvSpPr>
        <p:spPr/>
        <p:txBody>
          <a:bodyPr>
            <a:normAutofit fontScale="90000"/>
          </a:bodyPr>
          <a:lstStyle/>
          <a:p>
            <a:r>
              <a:rPr lang="en-US" dirty="0"/>
              <a:t>Rural Communities Opioid Response - Psychostimulants</a:t>
            </a:r>
          </a:p>
        </p:txBody>
      </p:sp>
      <p:sp>
        <p:nvSpPr>
          <p:cNvPr id="3" name="Content Placeholder 2">
            <a:extLst>
              <a:ext uri="{FF2B5EF4-FFF2-40B4-BE49-F238E27FC236}">
                <a16:creationId xmlns:a16="http://schemas.microsoft.com/office/drawing/2014/main" id="{44702DE7-D356-4742-BF27-8832560C724B}"/>
              </a:ext>
            </a:extLst>
          </p:cNvPr>
          <p:cNvSpPr>
            <a:spLocks noGrp="1"/>
          </p:cNvSpPr>
          <p:nvPr>
            <p:ph idx="1"/>
          </p:nvPr>
        </p:nvSpPr>
        <p:spPr/>
        <p:txBody>
          <a:bodyPr>
            <a:normAutofit fontScale="92500" lnSpcReduction="10000"/>
          </a:bodyPr>
          <a:lstStyle/>
          <a:p>
            <a:r>
              <a:rPr lang="en-US" dirty="0"/>
              <a:t>Eligible Entities: Any domestic public or private entity, including an Indian tribe or tribal organization.</a:t>
            </a:r>
          </a:p>
          <a:p>
            <a:r>
              <a:rPr lang="en-US" dirty="0"/>
              <a:t>Total Amount of Funding: $7,500,000</a:t>
            </a:r>
          </a:p>
          <a:p>
            <a:r>
              <a:rPr lang="en-US" dirty="0"/>
              <a:t>Estimated Average Award: $500,000/yr.</a:t>
            </a:r>
          </a:p>
          <a:p>
            <a:r>
              <a:rPr lang="en-US" dirty="0"/>
              <a:t>Length of Award: 36 months</a:t>
            </a:r>
          </a:p>
          <a:p>
            <a:r>
              <a:rPr lang="en-US" dirty="0"/>
              <a:t>Match Requirement: None</a:t>
            </a:r>
          </a:p>
          <a:p>
            <a:r>
              <a:rPr lang="en-US" dirty="0"/>
              <a:t>Application Due Date: April 12, 2021</a:t>
            </a:r>
          </a:p>
          <a:p>
            <a:r>
              <a:rPr lang="en-US" dirty="0"/>
              <a:t>Purpose: To reduce the morbidity and mortality of substance use disorder (SUD), including opioid use disorder (OUD), in high risk rural communities.</a:t>
            </a:r>
          </a:p>
        </p:txBody>
      </p:sp>
    </p:spTree>
    <p:extLst>
      <p:ext uri="{BB962C8B-B14F-4D97-AF65-F5344CB8AC3E}">
        <p14:creationId xmlns:p14="http://schemas.microsoft.com/office/powerpoint/2010/main" val="2950835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C047-8109-6441-90D2-68105C68A64C}"/>
              </a:ext>
            </a:extLst>
          </p:cNvPr>
          <p:cNvSpPr>
            <a:spLocks noGrp="1"/>
          </p:cNvSpPr>
          <p:nvPr>
            <p:ph type="title"/>
          </p:nvPr>
        </p:nvSpPr>
        <p:spPr/>
        <p:txBody>
          <a:bodyPr/>
          <a:lstStyle/>
          <a:p>
            <a:r>
              <a:rPr lang="en-US" dirty="0"/>
              <a:t>Indian Health Services</a:t>
            </a:r>
          </a:p>
        </p:txBody>
      </p:sp>
      <p:sp>
        <p:nvSpPr>
          <p:cNvPr id="3" name="Content Placeholder 2">
            <a:extLst>
              <a:ext uri="{FF2B5EF4-FFF2-40B4-BE49-F238E27FC236}">
                <a16:creationId xmlns:a16="http://schemas.microsoft.com/office/drawing/2014/main" id="{6A57CD0E-7174-6E42-8477-A9407E65A4E5}"/>
              </a:ext>
            </a:extLst>
          </p:cNvPr>
          <p:cNvSpPr>
            <a:spLocks noGrp="1"/>
          </p:cNvSpPr>
          <p:nvPr>
            <p:ph idx="1"/>
          </p:nvPr>
        </p:nvSpPr>
        <p:spPr/>
        <p:txBody>
          <a:bodyPr>
            <a:normAutofit fontScale="92500" lnSpcReduction="10000"/>
          </a:bodyPr>
          <a:lstStyle/>
          <a:p>
            <a:r>
              <a:rPr lang="en-US" dirty="0"/>
              <a:t>Zero Suicide Initiative – Forecast</a:t>
            </a:r>
          </a:p>
          <a:p>
            <a:r>
              <a:rPr lang="en-US" dirty="0"/>
              <a:t>Special Diabetes Program - Forecast</a:t>
            </a:r>
          </a:p>
          <a:p>
            <a:r>
              <a:rPr lang="en-US" dirty="0"/>
              <a:t>Domestic Violence Prevention Program – Forecast</a:t>
            </a:r>
          </a:p>
          <a:p>
            <a:r>
              <a:rPr lang="en-US" dirty="0"/>
              <a:t>Youth Regional Treatment Center Aftercare Program – Forecast</a:t>
            </a:r>
          </a:p>
          <a:p>
            <a:r>
              <a:rPr lang="en-US" dirty="0"/>
              <a:t>Substance Abuse and Suicide Prevention Program: Substance use Prevention, Treatment and Aftercare – Forecast</a:t>
            </a:r>
          </a:p>
          <a:p>
            <a:r>
              <a:rPr lang="en-US" dirty="0"/>
              <a:t>Epidemiology Program for American Indian/Alaska Native Tribes and Urban Indian Communities – Forecast</a:t>
            </a:r>
          </a:p>
          <a:p>
            <a:r>
              <a:rPr lang="en-US" dirty="0"/>
              <a:t>Behavioral Health Integration Initiative - Forecast</a:t>
            </a:r>
          </a:p>
          <a:p>
            <a:r>
              <a:rPr lang="en-US" dirty="0"/>
              <a:t>Substance Abuse and Suicide Prevention Program: Suicide Prevention, Intervention, and Postvention - Forecast</a:t>
            </a:r>
          </a:p>
        </p:txBody>
      </p:sp>
    </p:spTree>
    <p:extLst>
      <p:ext uri="{BB962C8B-B14F-4D97-AF65-F5344CB8AC3E}">
        <p14:creationId xmlns:p14="http://schemas.microsoft.com/office/powerpoint/2010/main" val="3876391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9188-5DAE-D747-B181-932F4AD4B25D}"/>
              </a:ext>
            </a:extLst>
          </p:cNvPr>
          <p:cNvSpPr>
            <a:spLocks noGrp="1"/>
          </p:cNvSpPr>
          <p:nvPr>
            <p:ph type="title"/>
          </p:nvPr>
        </p:nvSpPr>
        <p:spPr/>
        <p:txBody>
          <a:bodyPr>
            <a:normAutofit/>
          </a:bodyPr>
          <a:lstStyle/>
          <a:p>
            <a:r>
              <a:rPr lang="en-US" dirty="0"/>
              <a:t>Forecast - Zero Suicide Initiative</a:t>
            </a:r>
          </a:p>
        </p:txBody>
      </p:sp>
      <p:sp>
        <p:nvSpPr>
          <p:cNvPr id="3" name="Content Placeholder 2">
            <a:extLst>
              <a:ext uri="{FF2B5EF4-FFF2-40B4-BE49-F238E27FC236}">
                <a16:creationId xmlns:a16="http://schemas.microsoft.com/office/drawing/2014/main" id="{92865307-C448-8147-9043-DED6C6FB30A1}"/>
              </a:ext>
            </a:extLst>
          </p:cNvPr>
          <p:cNvSpPr>
            <a:spLocks noGrp="1"/>
          </p:cNvSpPr>
          <p:nvPr>
            <p:ph idx="1"/>
          </p:nvPr>
        </p:nvSpPr>
        <p:spPr>
          <a:xfrm>
            <a:off x="838200" y="1929383"/>
            <a:ext cx="10515600" cy="4563491"/>
          </a:xfrm>
        </p:spPr>
        <p:txBody>
          <a:bodyPr>
            <a:normAutofit lnSpcReduction="10000"/>
          </a:bodyPr>
          <a:lstStyle/>
          <a:p>
            <a:r>
              <a:rPr lang="en-US" dirty="0"/>
              <a:t>Eligible Entities: Federally recognized tribes, tribal organization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improve the system of care for those at risk for suicide by implementing a comprehensive, culturally informed, multi-setting approach to suicide prevention in Indian health systems. </a:t>
            </a:r>
          </a:p>
          <a:p>
            <a:endParaRPr lang="en-US" dirty="0"/>
          </a:p>
          <a:p>
            <a:endParaRPr lang="en-US" dirty="0"/>
          </a:p>
        </p:txBody>
      </p:sp>
    </p:spTree>
    <p:extLst>
      <p:ext uri="{BB962C8B-B14F-4D97-AF65-F5344CB8AC3E}">
        <p14:creationId xmlns:p14="http://schemas.microsoft.com/office/powerpoint/2010/main" val="4281615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75CE-489C-3B46-8258-486A96E9A4D1}"/>
              </a:ext>
            </a:extLst>
          </p:cNvPr>
          <p:cNvSpPr>
            <a:spLocks noGrp="1"/>
          </p:cNvSpPr>
          <p:nvPr>
            <p:ph type="title"/>
          </p:nvPr>
        </p:nvSpPr>
        <p:spPr/>
        <p:txBody>
          <a:bodyPr>
            <a:normAutofit fontScale="90000"/>
          </a:bodyPr>
          <a:lstStyle/>
          <a:p>
            <a:r>
              <a:rPr lang="en-US" dirty="0"/>
              <a:t>Forecast - Special Diabetes Program</a:t>
            </a:r>
          </a:p>
        </p:txBody>
      </p:sp>
      <p:sp>
        <p:nvSpPr>
          <p:cNvPr id="3" name="Content Placeholder 2">
            <a:extLst>
              <a:ext uri="{FF2B5EF4-FFF2-40B4-BE49-F238E27FC236}">
                <a16:creationId xmlns:a16="http://schemas.microsoft.com/office/drawing/2014/main" id="{30EC88F3-77CD-3041-B0C8-C38CA94DB76D}"/>
              </a:ext>
            </a:extLst>
          </p:cNvPr>
          <p:cNvSpPr>
            <a:spLocks noGrp="1"/>
          </p:cNvSpPr>
          <p:nvPr>
            <p:ph idx="1"/>
          </p:nvPr>
        </p:nvSpPr>
        <p:spPr/>
        <p:txBody>
          <a:bodyPr>
            <a:normAutofit/>
          </a:bodyPr>
          <a:lstStyle/>
          <a:p>
            <a:r>
              <a:rPr lang="en-US" dirty="0"/>
              <a:t>Eligible Entities: Federally recognized tribes, tribal organization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provide diabetes treatment and/or prevention activities and/or services for AI/AN communities. </a:t>
            </a:r>
          </a:p>
          <a:p>
            <a:endParaRPr lang="en-US" dirty="0"/>
          </a:p>
        </p:txBody>
      </p:sp>
    </p:spTree>
    <p:extLst>
      <p:ext uri="{BB962C8B-B14F-4D97-AF65-F5344CB8AC3E}">
        <p14:creationId xmlns:p14="http://schemas.microsoft.com/office/powerpoint/2010/main" val="1121247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5C35-63CD-9C40-B124-8155E7583C68}"/>
              </a:ext>
            </a:extLst>
          </p:cNvPr>
          <p:cNvSpPr>
            <a:spLocks noGrp="1"/>
          </p:cNvSpPr>
          <p:nvPr>
            <p:ph type="title"/>
          </p:nvPr>
        </p:nvSpPr>
        <p:spPr/>
        <p:txBody>
          <a:bodyPr>
            <a:normAutofit fontScale="90000"/>
          </a:bodyPr>
          <a:lstStyle/>
          <a:p>
            <a:r>
              <a:rPr lang="en-US" dirty="0"/>
              <a:t>Forecast - Domestic Violence Prevention Program</a:t>
            </a:r>
          </a:p>
        </p:txBody>
      </p:sp>
      <p:sp>
        <p:nvSpPr>
          <p:cNvPr id="3" name="Content Placeholder 2">
            <a:extLst>
              <a:ext uri="{FF2B5EF4-FFF2-40B4-BE49-F238E27FC236}">
                <a16:creationId xmlns:a16="http://schemas.microsoft.com/office/drawing/2014/main" id="{213A2FEA-F0AF-4C4E-821A-405C73E945FB}"/>
              </a:ext>
            </a:extLst>
          </p:cNvPr>
          <p:cNvSpPr>
            <a:spLocks noGrp="1"/>
          </p:cNvSpPr>
          <p:nvPr>
            <p:ph idx="1"/>
          </p:nvPr>
        </p:nvSpPr>
        <p:spPr>
          <a:xfrm>
            <a:off x="838200" y="1929383"/>
            <a:ext cx="10515600" cy="4563491"/>
          </a:xfrm>
        </p:spPr>
        <p:txBody>
          <a:bodyPr>
            <a:normAutofit fontScale="92500" lnSpcReduction="10000"/>
          </a:bodyPr>
          <a:lstStyle/>
          <a:p>
            <a:r>
              <a:rPr lang="en-US" dirty="0"/>
              <a:t>Eligible Entities: Federally recognized tribes, tribal organization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support the development and/or expansion of a Domestic Violence Prevention (DVP) program by incorporating prevention efforts addressing social, spiritual, physical and emotional well-being of victims through the integration of culturally appropriate practices and trauma informed services for Tribes,</a:t>
            </a:r>
          </a:p>
          <a:p>
            <a:endParaRPr lang="en-US" dirty="0"/>
          </a:p>
        </p:txBody>
      </p:sp>
    </p:spTree>
    <p:extLst>
      <p:ext uri="{BB962C8B-B14F-4D97-AF65-F5344CB8AC3E}">
        <p14:creationId xmlns:p14="http://schemas.microsoft.com/office/powerpoint/2010/main" val="2901257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B7C7-CB9D-4F4B-AF28-716F2ACBBC51}"/>
              </a:ext>
            </a:extLst>
          </p:cNvPr>
          <p:cNvSpPr>
            <a:spLocks noGrp="1"/>
          </p:cNvSpPr>
          <p:nvPr>
            <p:ph type="title"/>
          </p:nvPr>
        </p:nvSpPr>
        <p:spPr/>
        <p:txBody>
          <a:bodyPr>
            <a:normAutofit fontScale="90000"/>
          </a:bodyPr>
          <a:lstStyle/>
          <a:p>
            <a:r>
              <a:rPr lang="en-US" dirty="0"/>
              <a:t>Forecast Youth Regional Treatment Center Aftercare Program</a:t>
            </a:r>
          </a:p>
        </p:txBody>
      </p:sp>
      <p:sp>
        <p:nvSpPr>
          <p:cNvPr id="3" name="Content Placeholder 2">
            <a:extLst>
              <a:ext uri="{FF2B5EF4-FFF2-40B4-BE49-F238E27FC236}">
                <a16:creationId xmlns:a16="http://schemas.microsoft.com/office/drawing/2014/main" id="{6C0449C1-1B3A-ED43-AB1B-A09232C06098}"/>
              </a:ext>
            </a:extLst>
          </p:cNvPr>
          <p:cNvSpPr>
            <a:spLocks noGrp="1"/>
          </p:cNvSpPr>
          <p:nvPr>
            <p:ph idx="1"/>
          </p:nvPr>
        </p:nvSpPr>
        <p:spPr/>
        <p:txBody>
          <a:bodyPr>
            <a:normAutofit fontScale="92500" lnSpcReduction="10000"/>
          </a:bodyPr>
          <a:lstStyle/>
          <a:p>
            <a:r>
              <a:rPr lang="en-US" dirty="0"/>
              <a:t>Eligible Entities: Federally recognized tribes, tribal organization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address gaps in services that occur when youth transition from an YRTC treatment program and return home or to their designated caregiver</a:t>
            </a:r>
          </a:p>
        </p:txBody>
      </p:sp>
    </p:spTree>
    <p:extLst>
      <p:ext uri="{BB962C8B-B14F-4D97-AF65-F5344CB8AC3E}">
        <p14:creationId xmlns:p14="http://schemas.microsoft.com/office/powerpoint/2010/main" val="2381029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EBF54-0877-D647-AB02-A3173600C3E1}"/>
              </a:ext>
            </a:extLst>
          </p:cNvPr>
          <p:cNvSpPr>
            <a:spLocks noGrp="1"/>
          </p:cNvSpPr>
          <p:nvPr>
            <p:ph type="title"/>
          </p:nvPr>
        </p:nvSpPr>
        <p:spPr/>
        <p:txBody>
          <a:bodyPr>
            <a:noAutofit/>
          </a:bodyPr>
          <a:lstStyle/>
          <a:p>
            <a:r>
              <a:rPr lang="en-US" sz="3200" dirty="0"/>
              <a:t>Forecast - Substance Abuse and Suicide Prevention Program: Substance use Prevention, Treatment and Aftercare</a:t>
            </a:r>
          </a:p>
        </p:txBody>
      </p:sp>
      <p:sp>
        <p:nvSpPr>
          <p:cNvPr id="3" name="Content Placeholder 2">
            <a:extLst>
              <a:ext uri="{FF2B5EF4-FFF2-40B4-BE49-F238E27FC236}">
                <a16:creationId xmlns:a16="http://schemas.microsoft.com/office/drawing/2014/main" id="{5E30165A-115B-4946-883B-3B45D0805DF9}"/>
              </a:ext>
            </a:extLst>
          </p:cNvPr>
          <p:cNvSpPr>
            <a:spLocks noGrp="1"/>
          </p:cNvSpPr>
          <p:nvPr>
            <p:ph idx="1"/>
          </p:nvPr>
        </p:nvSpPr>
        <p:spPr/>
        <p:txBody>
          <a:bodyPr>
            <a:normAutofit fontScale="77500" lnSpcReduction="20000"/>
          </a:bodyPr>
          <a:lstStyle/>
          <a:p>
            <a:r>
              <a:rPr lang="en-US" dirty="0"/>
              <a:t>Eligible Entities: Federally recognized tribes, tribal organization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reduce the prevalence of substance use and decrease the overall use of addicting and illicit substances among American Indian and Alaska Native (AI/AN) populations. Tribes can accomplish these goals by: 1. Improving care coordination; 2. Expanding behavioral health care services through the use of culturally appropriate evidence-based and practice-based models to address these issues; and 3. In addition to any proposed activities for the adult population, develop, or expand on activities for the Generation Indigenous (Gen-I) Initiative by implementing early intervention strategies for AI/AN youth at risk for substance use behavior.</a:t>
            </a:r>
          </a:p>
        </p:txBody>
      </p:sp>
    </p:spTree>
    <p:extLst>
      <p:ext uri="{BB962C8B-B14F-4D97-AF65-F5344CB8AC3E}">
        <p14:creationId xmlns:p14="http://schemas.microsoft.com/office/powerpoint/2010/main" val="2635593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E7C2-235B-7746-91AF-489636435A29}"/>
              </a:ext>
            </a:extLst>
          </p:cNvPr>
          <p:cNvSpPr>
            <a:spLocks noGrp="1"/>
          </p:cNvSpPr>
          <p:nvPr>
            <p:ph type="title"/>
          </p:nvPr>
        </p:nvSpPr>
        <p:spPr>
          <a:xfrm>
            <a:off x="99391" y="365125"/>
            <a:ext cx="11986592" cy="1325563"/>
          </a:xfrm>
        </p:spPr>
        <p:txBody>
          <a:bodyPr>
            <a:noAutofit/>
          </a:bodyPr>
          <a:lstStyle/>
          <a:p>
            <a:r>
              <a:rPr lang="en-US" sz="3200" dirty="0"/>
              <a:t>Forecast - Epidemiology Program for American Indian/Alaska Native Tribes and Urban Indian Communities</a:t>
            </a:r>
          </a:p>
        </p:txBody>
      </p:sp>
      <p:sp>
        <p:nvSpPr>
          <p:cNvPr id="3" name="Content Placeholder 2">
            <a:extLst>
              <a:ext uri="{FF2B5EF4-FFF2-40B4-BE49-F238E27FC236}">
                <a16:creationId xmlns:a16="http://schemas.microsoft.com/office/drawing/2014/main" id="{8FCB5BD0-738C-7742-9135-1D58FE97B35D}"/>
              </a:ext>
            </a:extLst>
          </p:cNvPr>
          <p:cNvSpPr>
            <a:spLocks noGrp="1"/>
          </p:cNvSpPr>
          <p:nvPr>
            <p:ph idx="1"/>
          </p:nvPr>
        </p:nvSpPr>
        <p:spPr/>
        <p:txBody>
          <a:bodyPr>
            <a:normAutofit fontScale="92500" lnSpcReduction="10000"/>
          </a:bodyPr>
          <a:lstStyle/>
          <a:p>
            <a:r>
              <a:rPr lang="en-US" dirty="0"/>
              <a:t>Eligible Entities: Federally recognized tribes, tribal organizations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strengthen public health capacity and to fund Tribes, Tribal and urban Indian organizations, and intertribal consortia in identifying relevant health status indicators and priorities using sound epidemiologic principles.</a:t>
            </a:r>
          </a:p>
          <a:p>
            <a:endParaRPr lang="en-US" dirty="0"/>
          </a:p>
        </p:txBody>
      </p:sp>
    </p:spTree>
    <p:extLst>
      <p:ext uri="{BB962C8B-B14F-4D97-AF65-F5344CB8AC3E}">
        <p14:creationId xmlns:p14="http://schemas.microsoft.com/office/powerpoint/2010/main" val="14632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D5F7-A106-114C-B24A-48ED4AAC663F}"/>
              </a:ext>
            </a:extLst>
          </p:cNvPr>
          <p:cNvSpPr>
            <a:spLocks noGrp="1"/>
          </p:cNvSpPr>
          <p:nvPr>
            <p:ph type="title"/>
          </p:nvPr>
        </p:nvSpPr>
        <p:spPr/>
        <p:txBody>
          <a:bodyPr>
            <a:normAutofit fontScale="90000"/>
          </a:bodyPr>
          <a:lstStyle/>
          <a:p>
            <a:r>
              <a:rPr lang="en-US" dirty="0"/>
              <a:t>Forecasts and Funding Opportunities</a:t>
            </a:r>
          </a:p>
        </p:txBody>
      </p:sp>
      <p:sp>
        <p:nvSpPr>
          <p:cNvPr id="3" name="Content Placeholder 2">
            <a:extLst>
              <a:ext uri="{FF2B5EF4-FFF2-40B4-BE49-F238E27FC236}">
                <a16:creationId xmlns:a16="http://schemas.microsoft.com/office/drawing/2014/main" id="{0F356202-4B83-B240-83BB-A659A3A7F961}"/>
              </a:ext>
            </a:extLst>
          </p:cNvPr>
          <p:cNvSpPr>
            <a:spLocks noGrp="1"/>
          </p:cNvSpPr>
          <p:nvPr>
            <p:ph idx="1"/>
          </p:nvPr>
        </p:nvSpPr>
        <p:spPr>
          <a:xfrm>
            <a:off x="838200" y="1929383"/>
            <a:ext cx="10515600" cy="4563491"/>
          </a:xfrm>
        </p:spPr>
        <p:txBody>
          <a:bodyPr>
            <a:normAutofit fontScale="92500" lnSpcReduction="20000"/>
          </a:bodyPr>
          <a:lstStyle/>
          <a:p>
            <a:r>
              <a:rPr lang="en-US" dirty="0"/>
              <a:t>Administration for Community Living</a:t>
            </a:r>
          </a:p>
          <a:p>
            <a:r>
              <a:rPr lang="en-US" dirty="0"/>
              <a:t>Administration for Native Americans</a:t>
            </a:r>
          </a:p>
          <a:p>
            <a:r>
              <a:rPr lang="en-US" dirty="0"/>
              <a:t>Centers for Disease Control &amp; Prevention</a:t>
            </a:r>
          </a:p>
          <a:p>
            <a:r>
              <a:rPr lang="en-US" dirty="0"/>
              <a:t>Department of Education</a:t>
            </a:r>
          </a:p>
          <a:p>
            <a:r>
              <a:rPr lang="en-US" dirty="0"/>
              <a:t>Health Resources and Services Administration</a:t>
            </a:r>
          </a:p>
          <a:p>
            <a:r>
              <a:rPr lang="en-US" dirty="0"/>
              <a:t>Indian Health Service</a:t>
            </a:r>
          </a:p>
          <a:p>
            <a:r>
              <a:rPr lang="en-US" dirty="0"/>
              <a:t>Department of Justice</a:t>
            </a:r>
          </a:p>
          <a:p>
            <a:r>
              <a:rPr lang="en-US" dirty="0"/>
              <a:t>Substance Abuse &amp; Mental Health Services Administration</a:t>
            </a:r>
          </a:p>
          <a:p>
            <a:r>
              <a:rPr lang="en-US" dirty="0"/>
              <a:t>United States Department of Agriculture</a:t>
            </a:r>
          </a:p>
          <a:p>
            <a:endParaRPr lang="en-US" dirty="0"/>
          </a:p>
          <a:p>
            <a:endParaRPr lang="en-US" dirty="0"/>
          </a:p>
        </p:txBody>
      </p:sp>
    </p:spTree>
    <p:extLst>
      <p:ext uri="{BB962C8B-B14F-4D97-AF65-F5344CB8AC3E}">
        <p14:creationId xmlns:p14="http://schemas.microsoft.com/office/powerpoint/2010/main" val="2842198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BBB3D-7E82-314D-8A66-2E0612C1C587}"/>
              </a:ext>
            </a:extLst>
          </p:cNvPr>
          <p:cNvSpPr>
            <a:spLocks noGrp="1"/>
          </p:cNvSpPr>
          <p:nvPr>
            <p:ph type="title"/>
          </p:nvPr>
        </p:nvSpPr>
        <p:spPr>
          <a:xfrm>
            <a:off x="838200" y="365125"/>
            <a:ext cx="11188148" cy="1325563"/>
          </a:xfrm>
        </p:spPr>
        <p:txBody>
          <a:bodyPr>
            <a:normAutofit fontScale="90000"/>
          </a:bodyPr>
          <a:lstStyle/>
          <a:p>
            <a:r>
              <a:rPr lang="en-US" dirty="0"/>
              <a:t>Forecast -  Behavioral Health Integration Initiative</a:t>
            </a:r>
          </a:p>
        </p:txBody>
      </p:sp>
      <p:sp>
        <p:nvSpPr>
          <p:cNvPr id="3" name="Content Placeholder 2">
            <a:extLst>
              <a:ext uri="{FF2B5EF4-FFF2-40B4-BE49-F238E27FC236}">
                <a16:creationId xmlns:a16="http://schemas.microsoft.com/office/drawing/2014/main" id="{2DC05375-A4C7-E14F-850D-D591DFA879DB}"/>
              </a:ext>
            </a:extLst>
          </p:cNvPr>
          <p:cNvSpPr>
            <a:spLocks noGrp="1"/>
          </p:cNvSpPr>
          <p:nvPr>
            <p:ph idx="1"/>
          </p:nvPr>
        </p:nvSpPr>
        <p:spPr/>
        <p:txBody>
          <a:bodyPr>
            <a:normAutofit fontScale="77500" lnSpcReduction="20000"/>
          </a:bodyPr>
          <a:lstStyle/>
          <a:p>
            <a:r>
              <a:rPr lang="en-US" dirty="0"/>
              <a:t>Eligible Entities: Federally recognized tribes, tribal organizations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improve the physical and mental health status of people with behavioral health issues by developing an integrated and coordinated system of care. Includes efforts to implement an integrative approach in the delivery of behavioral health services, including trauma-informed care, nutrition, exercise, social, spiritual, cultural, and primary care services will improve morbidity and mortality outcomes among the AI/AN population. In addition, this effort will support activities to improve the quality of life for individuals suffering from mental illness, substance use disorders, and adverse childhood experiences. </a:t>
            </a:r>
          </a:p>
          <a:p>
            <a:endParaRPr lang="en-US" dirty="0"/>
          </a:p>
        </p:txBody>
      </p:sp>
    </p:spTree>
    <p:extLst>
      <p:ext uri="{BB962C8B-B14F-4D97-AF65-F5344CB8AC3E}">
        <p14:creationId xmlns:p14="http://schemas.microsoft.com/office/powerpoint/2010/main" val="1396178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F0F2D-3A0C-CE47-8F06-8D3982330638}"/>
              </a:ext>
            </a:extLst>
          </p:cNvPr>
          <p:cNvSpPr>
            <a:spLocks noGrp="1"/>
          </p:cNvSpPr>
          <p:nvPr>
            <p:ph type="title"/>
          </p:nvPr>
        </p:nvSpPr>
        <p:spPr>
          <a:xfrm>
            <a:off x="457201" y="365125"/>
            <a:ext cx="11529390" cy="1325563"/>
          </a:xfrm>
        </p:spPr>
        <p:txBody>
          <a:bodyPr>
            <a:noAutofit/>
          </a:bodyPr>
          <a:lstStyle/>
          <a:p>
            <a:r>
              <a:rPr lang="en-US" sz="3200" dirty="0"/>
              <a:t>Forecast - Substance Abuse and Suicide Prevention Program: Suicide Prevention, Intervention, and Postvention</a:t>
            </a:r>
          </a:p>
        </p:txBody>
      </p:sp>
      <p:sp>
        <p:nvSpPr>
          <p:cNvPr id="3" name="Content Placeholder 2">
            <a:extLst>
              <a:ext uri="{FF2B5EF4-FFF2-40B4-BE49-F238E27FC236}">
                <a16:creationId xmlns:a16="http://schemas.microsoft.com/office/drawing/2014/main" id="{E8B632E6-E3D1-6147-A9A4-11954D6027D9}"/>
              </a:ext>
            </a:extLst>
          </p:cNvPr>
          <p:cNvSpPr>
            <a:spLocks noGrp="1"/>
          </p:cNvSpPr>
          <p:nvPr>
            <p:ph idx="1"/>
          </p:nvPr>
        </p:nvSpPr>
        <p:spPr/>
        <p:txBody>
          <a:bodyPr>
            <a:normAutofit fontScale="77500" lnSpcReduction="20000"/>
          </a:bodyPr>
          <a:lstStyle/>
          <a:p>
            <a:r>
              <a:rPr lang="en-US" dirty="0"/>
              <a:t>Eligible Entities: Federally recognized tribes, tribal organizations or urban Indian organization</a:t>
            </a:r>
          </a:p>
          <a:p>
            <a:r>
              <a:rPr lang="en-US" dirty="0"/>
              <a:t>Total Amount of Funding: N/A</a:t>
            </a:r>
          </a:p>
          <a:p>
            <a:r>
              <a:rPr lang="en-US" dirty="0"/>
              <a:t>Estimated Average Award: N/A</a:t>
            </a:r>
          </a:p>
          <a:p>
            <a:r>
              <a:rPr lang="en-US" dirty="0"/>
              <a:t>Length of Award: N/A</a:t>
            </a:r>
          </a:p>
          <a:p>
            <a:r>
              <a:rPr lang="en-US" dirty="0"/>
              <a:t>Match Requirement: N/A</a:t>
            </a:r>
          </a:p>
          <a:p>
            <a:r>
              <a:rPr lang="en-US" dirty="0"/>
              <a:t>Projected Release Date/Application Due Date: N/A</a:t>
            </a:r>
          </a:p>
          <a:p>
            <a:r>
              <a:rPr lang="en-US" dirty="0"/>
              <a:t>Purpose: To reduce the prevalence of suicide among American Indian and Alaska Native (AI/AN) populations. Tribes can accomplish these goals by: 1. Improving care coordination; 2. Expanding behavioral health care services through the use of culturally appropriate evidence-based and practice-based models to address these issues; and 3. In addition to any proposed activities for the adult population, develop, or expand on activities for the Generation Indigenous (Gen-I) Initiative by implementing early intervention strategies for American Indian / Alaska Native (AI/AN) youth at risk for suicidal behavior.</a:t>
            </a:r>
          </a:p>
          <a:p>
            <a:endParaRPr lang="en-US" dirty="0"/>
          </a:p>
        </p:txBody>
      </p:sp>
    </p:spTree>
    <p:extLst>
      <p:ext uri="{BB962C8B-B14F-4D97-AF65-F5344CB8AC3E}">
        <p14:creationId xmlns:p14="http://schemas.microsoft.com/office/powerpoint/2010/main" val="3335192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B70F0-C6F0-0544-9AAA-FA89AA17787F}"/>
              </a:ext>
            </a:extLst>
          </p:cNvPr>
          <p:cNvSpPr>
            <a:spLocks noGrp="1"/>
          </p:cNvSpPr>
          <p:nvPr>
            <p:ph type="title"/>
          </p:nvPr>
        </p:nvSpPr>
        <p:spPr/>
        <p:txBody>
          <a:bodyPr/>
          <a:lstStyle/>
          <a:p>
            <a:r>
              <a:rPr lang="en-US" dirty="0"/>
              <a:t>Department of Justice</a:t>
            </a:r>
          </a:p>
        </p:txBody>
      </p:sp>
      <p:sp>
        <p:nvSpPr>
          <p:cNvPr id="3" name="Content Placeholder 2">
            <a:extLst>
              <a:ext uri="{FF2B5EF4-FFF2-40B4-BE49-F238E27FC236}">
                <a16:creationId xmlns:a16="http://schemas.microsoft.com/office/drawing/2014/main" id="{1D58CD8A-CDD1-404D-9261-C88077328CE9}"/>
              </a:ext>
            </a:extLst>
          </p:cNvPr>
          <p:cNvSpPr>
            <a:spLocks noGrp="1"/>
          </p:cNvSpPr>
          <p:nvPr>
            <p:ph sz="half" idx="1"/>
          </p:nvPr>
        </p:nvSpPr>
        <p:spPr/>
        <p:txBody>
          <a:bodyPr>
            <a:normAutofit fontScale="62500" lnSpcReduction="20000"/>
          </a:bodyPr>
          <a:lstStyle/>
          <a:p>
            <a:r>
              <a:rPr lang="en-US" dirty="0"/>
              <a:t>Comprehensive Tribal Assistance Solicitation</a:t>
            </a:r>
          </a:p>
          <a:p>
            <a:r>
              <a:rPr lang="en-US" dirty="0"/>
              <a:t>Tribal-Researcher Capacity-Building Grant</a:t>
            </a:r>
          </a:p>
          <a:p>
            <a:r>
              <a:rPr lang="en-US" dirty="0"/>
              <a:t>Reducing Risk for Girls in the Juvenile Justice System</a:t>
            </a:r>
          </a:p>
          <a:p>
            <a:r>
              <a:rPr lang="en-US" dirty="0"/>
              <a:t>Opioid Affected Youth Initiative</a:t>
            </a:r>
          </a:p>
          <a:p>
            <a:r>
              <a:rPr lang="en-US" dirty="0"/>
              <a:t>Adult Drug Court and Veterans Treatment Court Discretionary Grant Program</a:t>
            </a:r>
          </a:p>
          <a:p>
            <a:r>
              <a:rPr lang="en-US" dirty="0"/>
              <a:t>Family Drug Court Program</a:t>
            </a:r>
          </a:p>
          <a:p>
            <a:r>
              <a:rPr lang="en-US" dirty="0"/>
              <a:t>Second Chance Act Youth Offender Reentry Program</a:t>
            </a:r>
          </a:p>
          <a:p>
            <a:r>
              <a:rPr lang="en-US" dirty="0"/>
              <a:t>Juvenile Drug Treatment Court Program</a:t>
            </a:r>
          </a:p>
          <a:p>
            <a:endParaRPr lang="en-US" dirty="0"/>
          </a:p>
          <a:p>
            <a:endParaRPr lang="en-US" dirty="0"/>
          </a:p>
        </p:txBody>
      </p:sp>
      <p:sp>
        <p:nvSpPr>
          <p:cNvPr id="4" name="Content Placeholder 3">
            <a:extLst>
              <a:ext uri="{FF2B5EF4-FFF2-40B4-BE49-F238E27FC236}">
                <a16:creationId xmlns:a16="http://schemas.microsoft.com/office/drawing/2014/main" id="{9F5B1FAF-8332-5E46-A403-F0CF5A6B76CC}"/>
              </a:ext>
            </a:extLst>
          </p:cNvPr>
          <p:cNvSpPr>
            <a:spLocks noGrp="1"/>
          </p:cNvSpPr>
          <p:nvPr>
            <p:ph sz="half" idx="2"/>
          </p:nvPr>
        </p:nvSpPr>
        <p:spPr/>
        <p:txBody>
          <a:bodyPr>
            <a:normAutofit fontScale="62500" lnSpcReduction="20000"/>
          </a:bodyPr>
          <a:lstStyle/>
          <a:p>
            <a:r>
              <a:rPr lang="en-US" dirty="0"/>
              <a:t>Second Chance Act Pay for Success Initiative – Recovery Housing &amp; Permanent Supportive Housing/Reentry Services</a:t>
            </a:r>
          </a:p>
          <a:p>
            <a:r>
              <a:rPr lang="en-US" dirty="0"/>
              <a:t>Legal Assistance for Victims Grant Program</a:t>
            </a:r>
          </a:p>
          <a:p>
            <a:r>
              <a:rPr lang="en-US" dirty="0"/>
              <a:t>Delinquency Prevention Grants Program</a:t>
            </a:r>
          </a:p>
          <a:p>
            <a:r>
              <a:rPr lang="en-US" dirty="0"/>
              <a:t>Transitional Housing for Victims of Domestic Violence/Sexual Assault/Stalking</a:t>
            </a:r>
          </a:p>
          <a:p>
            <a:r>
              <a:rPr lang="en-US" dirty="0"/>
              <a:t>Grants to Tribal Governments to Exercise Special Domestic Violence Criminal Jurisdiction Solicitation</a:t>
            </a:r>
          </a:p>
          <a:p>
            <a:r>
              <a:rPr lang="en-US" dirty="0"/>
              <a:t>Grants to Tribal Governments to Exercise Special Domestic Violence Criminal Jurisdiction: Targeted Support for Exercising Tribes Solicitation</a:t>
            </a:r>
          </a:p>
          <a:p>
            <a:r>
              <a:rPr lang="en-US" dirty="0"/>
              <a:t>Improving Criminal Justice Responses to Domestic Violence, Dating Violence, Sexual Assault, and Stalking</a:t>
            </a:r>
          </a:p>
        </p:txBody>
      </p:sp>
    </p:spTree>
    <p:extLst>
      <p:ext uri="{BB962C8B-B14F-4D97-AF65-F5344CB8AC3E}">
        <p14:creationId xmlns:p14="http://schemas.microsoft.com/office/powerpoint/2010/main" val="2211828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CFA2-3735-A64E-BB5B-9BA2EA6C69BB}"/>
              </a:ext>
            </a:extLst>
          </p:cNvPr>
          <p:cNvSpPr>
            <a:spLocks noGrp="1"/>
          </p:cNvSpPr>
          <p:nvPr>
            <p:ph type="title"/>
          </p:nvPr>
        </p:nvSpPr>
        <p:spPr>
          <a:xfrm>
            <a:off x="147145" y="603821"/>
            <a:ext cx="11897709" cy="1325563"/>
          </a:xfrm>
        </p:spPr>
        <p:txBody>
          <a:bodyPr>
            <a:normAutofit fontScale="90000"/>
          </a:bodyPr>
          <a:lstStyle/>
          <a:p>
            <a:r>
              <a:rPr lang="en-US" dirty="0"/>
              <a:t>Forecast - Comprehensive Tribal Assistance Solicitation</a:t>
            </a:r>
            <a:br>
              <a:rPr lang="en-US" dirty="0"/>
            </a:br>
            <a:endParaRPr lang="en-US" dirty="0"/>
          </a:p>
        </p:txBody>
      </p:sp>
      <p:sp>
        <p:nvSpPr>
          <p:cNvPr id="3" name="Content Placeholder 2">
            <a:extLst>
              <a:ext uri="{FF2B5EF4-FFF2-40B4-BE49-F238E27FC236}">
                <a16:creationId xmlns:a16="http://schemas.microsoft.com/office/drawing/2014/main" id="{453B77D4-E4C2-4F47-84E5-27BC13161E4B}"/>
              </a:ext>
            </a:extLst>
          </p:cNvPr>
          <p:cNvSpPr>
            <a:spLocks noGrp="1"/>
          </p:cNvSpPr>
          <p:nvPr>
            <p:ph idx="1"/>
          </p:nvPr>
        </p:nvSpPr>
        <p:spPr>
          <a:xfrm>
            <a:off x="838200" y="1929383"/>
            <a:ext cx="11206654" cy="4797237"/>
          </a:xfrm>
        </p:spPr>
        <p:txBody>
          <a:bodyPr>
            <a:normAutofit fontScale="77500" lnSpcReduction="20000"/>
          </a:bodyPr>
          <a:lstStyle/>
          <a:p>
            <a:r>
              <a:rPr lang="en-US" dirty="0"/>
              <a:t>Purpose Area #1 – Public Safety and Community Policing</a:t>
            </a:r>
          </a:p>
          <a:p>
            <a:pPr lvl="1"/>
            <a:r>
              <a:rPr lang="en-US" dirty="0"/>
              <a:t>Funding: variable</a:t>
            </a:r>
          </a:p>
          <a:p>
            <a:r>
              <a:rPr lang="en-US" dirty="0"/>
              <a:t>Purpose Area #2 – Comprehensive Tribal Justice Systems Strategic Planning</a:t>
            </a:r>
          </a:p>
          <a:p>
            <a:pPr lvl="1"/>
            <a:r>
              <a:rPr lang="en-US" dirty="0"/>
              <a:t>Funding: Up to $150,000</a:t>
            </a:r>
          </a:p>
          <a:p>
            <a:r>
              <a:rPr lang="en-US" dirty="0"/>
              <a:t>Purpose Area #3 – Tribal Justice Systems</a:t>
            </a:r>
          </a:p>
          <a:p>
            <a:pPr lvl="1"/>
            <a:r>
              <a:rPr lang="en-US" dirty="0"/>
              <a:t>Funding: $250,000-$750,000 for up to three years</a:t>
            </a:r>
          </a:p>
          <a:p>
            <a:pPr lvl="1"/>
            <a:r>
              <a:rPr lang="en-US" dirty="0"/>
              <a:t>To develop, support, and enhance adult tribal justice systems and prevent crime, including crime related to opioid, alcohol, and other substance abuse. </a:t>
            </a:r>
          </a:p>
          <a:p>
            <a:r>
              <a:rPr lang="en-US" dirty="0"/>
              <a:t>Purpose Area #4 – Tribal Justice System Infrastructure </a:t>
            </a:r>
          </a:p>
          <a:p>
            <a:pPr lvl="1"/>
            <a:r>
              <a:rPr lang="en-US" dirty="0"/>
              <a:t>Funding: $1,000,000 - $4,000,000</a:t>
            </a:r>
          </a:p>
          <a:p>
            <a:pPr lvl="1"/>
            <a:r>
              <a:rPr lang="en-US" dirty="0"/>
              <a:t>Can include transitional living, to add capacity for rehabilitative services, implement alternative to corrections, community-based programs to reduce recidivism</a:t>
            </a:r>
          </a:p>
          <a:p>
            <a:r>
              <a:rPr lang="en-US" dirty="0"/>
              <a:t>Purpose Area #5 – Tribal Governments Program</a:t>
            </a:r>
          </a:p>
          <a:p>
            <a:pPr lvl="1"/>
            <a:r>
              <a:rPr lang="en-US" dirty="0"/>
              <a:t>Funding: $450,000 - $900,000 over three </a:t>
            </a:r>
            <a:r>
              <a:rPr lang="en-US" dirty="0" err="1"/>
              <a:t>eyears</a:t>
            </a:r>
            <a:endParaRPr lang="en-US" dirty="0"/>
          </a:p>
          <a:p>
            <a:pPr lvl="1"/>
            <a:r>
              <a:rPr lang="en-US" dirty="0"/>
              <a:t>To increase capacity to respond to DV/SA</a:t>
            </a:r>
          </a:p>
          <a:p>
            <a:pPr lvl="1"/>
            <a:endParaRPr lang="en-US" dirty="0"/>
          </a:p>
          <a:p>
            <a:pPr marL="0" indent="0">
              <a:buNone/>
            </a:pPr>
            <a:endParaRPr lang="en-US" dirty="0"/>
          </a:p>
        </p:txBody>
      </p:sp>
    </p:spTree>
    <p:extLst>
      <p:ext uri="{BB962C8B-B14F-4D97-AF65-F5344CB8AC3E}">
        <p14:creationId xmlns:p14="http://schemas.microsoft.com/office/powerpoint/2010/main" val="711579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CFA2-3735-A64E-BB5B-9BA2EA6C69BB}"/>
              </a:ext>
            </a:extLst>
          </p:cNvPr>
          <p:cNvSpPr>
            <a:spLocks noGrp="1"/>
          </p:cNvSpPr>
          <p:nvPr>
            <p:ph type="title"/>
          </p:nvPr>
        </p:nvSpPr>
        <p:spPr>
          <a:xfrm>
            <a:off x="147145" y="603821"/>
            <a:ext cx="11897709" cy="1325563"/>
          </a:xfrm>
        </p:spPr>
        <p:txBody>
          <a:bodyPr>
            <a:normAutofit fontScale="90000"/>
          </a:bodyPr>
          <a:lstStyle/>
          <a:p>
            <a:r>
              <a:rPr lang="en-US" dirty="0"/>
              <a:t>Comprehensive Tribal Assistance Solicitation - continued</a:t>
            </a:r>
            <a:br>
              <a:rPr lang="en-US" dirty="0"/>
            </a:br>
            <a:endParaRPr lang="en-US" dirty="0"/>
          </a:p>
        </p:txBody>
      </p:sp>
      <p:sp>
        <p:nvSpPr>
          <p:cNvPr id="3" name="Content Placeholder 2">
            <a:extLst>
              <a:ext uri="{FF2B5EF4-FFF2-40B4-BE49-F238E27FC236}">
                <a16:creationId xmlns:a16="http://schemas.microsoft.com/office/drawing/2014/main" id="{453B77D4-E4C2-4F47-84E5-27BC13161E4B}"/>
              </a:ext>
            </a:extLst>
          </p:cNvPr>
          <p:cNvSpPr>
            <a:spLocks noGrp="1"/>
          </p:cNvSpPr>
          <p:nvPr>
            <p:ph idx="1"/>
          </p:nvPr>
        </p:nvSpPr>
        <p:spPr>
          <a:xfrm>
            <a:off x="147145" y="1828800"/>
            <a:ext cx="11897709" cy="4929352"/>
          </a:xfrm>
        </p:spPr>
        <p:txBody>
          <a:bodyPr>
            <a:normAutofit fontScale="62500" lnSpcReduction="20000"/>
          </a:bodyPr>
          <a:lstStyle/>
          <a:p>
            <a:r>
              <a:rPr lang="en-US" dirty="0"/>
              <a:t>Purpose Area #6 - Children’s Justice Act Partnerships for Indian Communities</a:t>
            </a:r>
          </a:p>
          <a:p>
            <a:pPr lvl="1"/>
            <a:r>
              <a:rPr lang="en-US" dirty="0"/>
              <a:t>Funding: $450,000 over three years</a:t>
            </a:r>
          </a:p>
          <a:p>
            <a:pPr lvl="1"/>
            <a:r>
              <a:rPr lang="en-US" dirty="0"/>
              <a:t>To improve the investigation, prosecution and handling of cases of criminal child abuse and neglect in a manner that lessens trauma for victims</a:t>
            </a:r>
          </a:p>
          <a:p>
            <a:r>
              <a:rPr lang="en-US" dirty="0"/>
              <a:t>Purpose Area #7 – Tribal Victim Services Program</a:t>
            </a:r>
          </a:p>
          <a:p>
            <a:pPr lvl="1"/>
            <a:r>
              <a:rPr lang="en-US" dirty="0"/>
              <a:t>Funding: $500,000 over three years</a:t>
            </a:r>
          </a:p>
          <a:p>
            <a:pPr lvl="1"/>
            <a:r>
              <a:rPr lang="en-US" dirty="0"/>
              <a:t>To achieve a coordinated, collaborative, multi-disciplinary, victim-centered response to crime that emphasizes a trauma-informed approach</a:t>
            </a:r>
          </a:p>
          <a:p>
            <a:r>
              <a:rPr lang="en-US" dirty="0"/>
              <a:t>Purpose Area #8 – Juvenile Tribal Healing to Wellness Courts</a:t>
            </a:r>
          </a:p>
          <a:p>
            <a:pPr lvl="1"/>
            <a:r>
              <a:rPr lang="en-US" dirty="0"/>
              <a:t>Funding: $400,000 over three years</a:t>
            </a:r>
          </a:p>
          <a:p>
            <a:pPr lvl="1"/>
            <a:r>
              <a:rPr lang="en-US" dirty="0"/>
              <a:t>special courts dockets that combine judicial supervision, substance abuse treatment, case management, drug testing, and graduated incentives and sanctions to help individuals with substance use disorders achieve sustained recovery and avoid reoffending </a:t>
            </a:r>
          </a:p>
          <a:p>
            <a:r>
              <a:rPr lang="en-US" dirty="0"/>
              <a:t>Purpose Area #9 – Tribal Youth Program</a:t>
            </a:r>
          </a:p>
          <a:p>
            <a:pPr lvl="1"/>
            <a:r>
              <a:rPr lang="en-US" dirty="0"/>
              <a:t>Funding: $400,000 over three years</a:t>
            </a:r>
          </a:p>
          <a:p>
            <a:pPr lvl="1"/>
            <a:r>
              <a:rPr lang="en-US" dirty="0"/>
              <a:t>To prevent and reduce juvenile delinquency; has been used to fund horse therapy</a:t>
            </a:r>
          </a:p>
          <a:p>
            <a:r>
              <a:rPr lang="en-US" dirty="0"/>
              <a:t>Purpose Area #10 – Addressing Violent Crime in Tribal Communities</a:t>
            </a:r>
          </a:p>
          <a:p>
            <a:pPr lvl="1"/>
            <a:r>
              <a:rPr lang="en-US" dirty="0"/>
              <a:t>Funding: $500,000 over three years.</a:t>
            </a:r>
          </a:p>
          <a:p>
            <a:pPr lvl="1"/>
            <a:r>
              <a:rPr lang="en-US" dirty="0"/>
              <a:t>To address violent crime, specifically precipitous increases in violent or other serious crime. </a:t>
            </a:r>
          </a:p>
          <a:p>
            <a:pPr marL="0" indent="0">
              <a:buNone/>
            </a:pPr>
            <a:endParaRPr lang="en-US" dirty="0"/>
          </a:p>
        </p:txBody>
      </p:sp>
    </p:spTree>
    <p:extLst>
      <p:ext uri="{BB962C8B-B14F-4D97-AF65-F5344CB8AC3E}">
        <p14:creationId xmlns:p14="http://schemas.microsoft.com/office/powerpoint/2010/main" val="4079640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CFA2-3735-A64E-BB5B-9BA2EA6C69BB}"/>
              </a:ext>
            </a:extLst>
          </p:cNvPr>
          <p:cNvSpPr>
            <a:spLocks noGrp="1"/>
          </p:cNvSpPr>
          <p:nvPr>
            <p:ph type="title"/>
          </p:nvPr>
        </p:nvSpPr>
        <p:spPr>
          <a:xfrm>
            <a:off x="189186" y="365125"/>
            <a:ext cx="12002814" cy="1325563"/>
          </a:xfrm>
        </p:spPr>
        <p:txBody>
          <a:bodyPr>
            <a:normAutofit fontScale="90000"/>
          </a:bodyPr>
          <a:lstStyle/>
          <a:p>
            <a:r>
              <a:rPr lang="en-US" dirty="0"/>
              <a:t>Tribal-Researcher Capacity-Building Grant</a:t>
            </a:r>
          </a:p>
        </p:txBody>
      </p:sp>
      <p:sp>
        <p:nvSpPr>
          <p:cNvPr id="3" name="Content Placeholder 2">
            <a:extLst>
              <a:ext uri="{FF2B5EF4-FFF2-40B4-BE49-F238E27FC236}">
                <a16:creationId xmlns:a16="http://schemas.microsoft.com/office/drawing/2014/main" id="{453B77D4-E4C2-4F47-84E5-27BC13161E4B}"/>
              </a:ext>
            </a:extLst>
          </p:cNvPr>
          <p:cNvSpPr>
            <a:spLocks noGrp="1"/>
          </p:cNvSpPr>
          <p:nvPr>
            <p:ph idx="1"/>
          </p:nvPr>
        </p:nvSpPr>
        <p:spPr/>
        <p:txBody>
          <a:bodyPr>
            <a:normAutofit fontScale="85000" lnSpcReduction="20000"/>
          </a:bodyPr>
          <a:lstStyle/>
          <a:p>
            <a:r>
              <a:rPr lang="en-US" dirty="0"/>
              <a:t>Eligible Entities: Cities, towns and counties; Native American tribal governments, 501c3s; Higher Ed, small businesses, state government</a:t>
            </a:r>
          </a:p>
          <a:p>
            <a:r>
              <a:rPr lang="en-US" dirty="0"/>
              <a:t>Total Amount of Funding: $500,000</a:t>
            </a:r>
          </a:p>
          <a:p>
            <a:r>
              <a:rPr lang="en-US" dirty="0"/>
              <a:t>Estimated Average Award: $150,000</a:t>
            </a:r>
          </a:p>
          <a:p>
            <a:r>
              <a:rPr lang="en-US" dirty="0"/>
              <a:t>Length of Award: 18 months</a:t>
            </a:r>
          </a:p>
          <a:p>
            <a:r>
              <a:rPr lang="en-US" dirty="0"/>
              <a:t>Match Requirement: None</a:t>
            </a:r>
          </a:p>
          <a:p>
            <a:r>
              <a:rPr lang="en-US" dirty="0"/>
              <a:t>Application Due Date: March 15, 2021</a:t>
            </a:r>
          </a:p>
          <a:p>
            <a:r>
              <a:rPr lang="en-US" dirty="0"/>
              <a:t>Purpose: To fund new tribal-researcher capacity-building planning grants involving scientists working with tribal nations and organizations to develop tangible and mutually beneficial criminal or juvenile justice research studies that are rigorous and culturally appropriate. Research proposals must be tribally driven and address the challenges of fighting crime and strengthening justice systems in Indian country and Alaska Native villages.</a:t>
            </a:r>
          </a:p>
          <a:p>
            <a:endParaRPr lang="en-US" dirty="0"/>
          </a:p>
        </p:txBody>
      </p:sp>
    </p:spTree>
    <p:extLst>
      <p:ext uri="{BB962C8B-B14F-4D97-AF65-F5344CB8AC3E}">
        <p14:creationId xmlns:p14="http://schemas.microsoft.com/office/powerpoint/2010/main" val="26802082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CFA2-3735-A64E-BB5B-9BA2EA6C69BB}"/>
              </a:ext>
            </a:extLst>
          </p:cNvPr>
          <p:cNvSpPr>
            <a:spLocks noGrp="1"/>
          </p:cNvSpPr>
          <p:nvPr>
            <p:ph type="title"/>
          </p:nvPr>
        </p:nvSpPr>
        <p:spPr>
          <a:xfrm>
            <a:off x="838200" y="676656"/>
            <a:ext cx="10515600" cy="1325563"/>
          </a:xfrm>
        </p:spPr>
        <p:txBody>
          <a:bodyPr>
            <a:normAutofit fontScale="90000"/>
          </a:bodyPr>
          <a:lstStyle/>
          <a:p>
            <a:r>
              <a:rPr lang="en-US" dirty="0"/>
              <a:t>Reducing Risk for Girls in the Juvenile Justice System</a:t>
            </a:r>
            <a:br>
              <a:rPr lang="en-US" dirty="0"/>
            </a:br>
            <a:endParaRPr lang="en-US" dirty="0"/>
          </a:p>
        </p:txBody>
      </p:sp>
      <p:sp>
        <p:nvSpPr>
          <p:cNvPr id="3" name="Content Placeholder 2">
            <a:extLst>
              <a:ext uri="{FF2B5EF4-FFF2-40B4-BE49-F238E27FC236}">
                <a16:creationId xmlns:a16="http://schemas.microsoft.com/office/drawing/2014/main" id="{453B77D4-E4C2-4F47-84E5-27BC13161E4B}"/>
              </a:ext>
            </a:extLst>
          </p:cNvPr>
          <p:cNvSpPr>
            <a:spLocks noGrp="1"/>
          </p:cNvSpPr>
          <p:nvPr>
            <p:ph idx="1"/>
          </p:nvPr>
        </p:nvSpPr>
        <p:spPr/>
        <p:txBody>
          <a:bodyPr>
            <a:normAutofit fontScale="92500" lnSpcReduction="10000"/>
          </a:bodyPr>
          <a:lstStyle/>
          <a:p>
            <a:r>
              <a:rPr lang="en-US" dirty="0"/>
              <a:t>Eligible Entities: Cities or towns; Native American tribal governments, tribal organizations, 501 c 3s, Higher Ed, State governments</a:t>
            </a:r>
          </a:p>
          <a:p>
            <a:r>
              <a:rPr lang="en-US" dirty="0"/>
              <a:t>Total Amount of Funding: $2,125,000</a:t>
            </a:r>
          </a:p>
          <a:p>
            <a:r>
              <a:rPr lang="en-US" dirty="0"/>
              <a:t>Estimated Average Award: $425,000</a:t>
            </a:r>
          </a:p>
          <a:p>
            <a:r>
              <a:rPr lang="en-US" dirty="0"/>
              <a:t>Length of Award: 36 months</a:t>
            </a:r>
          </a:p>
          <a:p>
            <a:r>
              <a:rPr lang="en-US" dirty="0"/>
              <a:t>Match Requirement: None</a:t>
            </a:r>
          </a:p>
          <a:p>
            <a:r>
              <a:rPr lang="en-US" dirty="0"/>
              <a:t>Application Due Date: February 12, 2021</a:t>
            </a:r>
          </a:p>
          <a:p>
            <a:r>
              <a:rPr lang="en-US" dirty="0"/>
              <a:t>Purpose: To reduce risk factors and promote protective factors for girls who come in contact with the juvenile justice system, and place them on a path toward success, stability, and long-term contribution to society. </a:t>
            </a:r>
          </a:p>
          <a:p>
            <a:endParaRPr lang="en-US" dirty="0"/>
          </a:p>
        </p:txBody>
      </p:sp>
    </p:spTree>
    <p:extLst>
      <p:ext uri="{BB962C8B-B14F-4D97-AF65-F5344CB8AC3E}">
        <p14:creationId xmlns:p14="http://schemas.microsoft.com/office/powerpoint/2010/main" val="2933483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6CF93-309C-6847-8003-7634FDC7D2A5}"/>
              </a:ext>
            </a:extLst>
          </p:cNvPr>
          <p:cNvSpPr>
            <a:spLocks noGrp="1"/>
          </p:cNvSpPr>
          <p:nvPr>
            <p:ph type="title"/>
          </p:nvPr>
        </p:nvSpPr>
        <p:spPr/>
        <p:txBody>
          <a:bodyPr>
            <a:normAutofit/>
          </a:bodyPr>
          <a:lstStyle/>
          <a:p>
            <a:r>
              <a:rPr lang="en-US" dirty="0"/>
              <a:t>Opioid Affected Youth Initiative</a:t>
            </a:r>
          </a:p>
        </p:txBody>
      </p:sp>
      <p:sp>
        <p:nvSpPr>
          <p:cNvPr id="3" name="Content Placeholder 2">
            <a:extLst>
              <a:ext uri="{FF2B5EF4-FFF2-40B4-BE49-F238E27FC236}">
                <a16:creationId xmlns:a16="http://schemas.microsoft.com/office/drawing/2014/main" id="{BBB80D68-3799-5F49-822F-18037050EDDA}"/>
              </a:ext>
            </a:extLst>
          </p:cNvPr>
          <p:cNvSpPr>
            <a:spLocks noGrp="1"/>
          </p:cNvSpPr>
          <p:nvPr>
            <p:ph idx="1"/>
          </p:nvPr>
        </p:nvSpPr>
        <p:spPr/>
        <p:txBody>
          <a:bodyPr>
            <a:normAutofit fontScale="92500" lnSpcReduction="10000"/>
          </a:bodyPr>
          <a:lstStyle/>
          <a:p>
            <a:r>
              <a:rPr lang="en-US" dirty="0"/>
              <a:t>Eligible Entities: Cities or towns; Native American tribal governments, tribal organizations, 501 c 3s, Higher Ed, State governments</a:t>
            </a:r>
          </a:p>
          <a:p>
            <a:r>
              <a:rPr lang="en-US" dirty="0"/>
              <a:t>Total Amount of Funding: $9,800,000</a:t>
            </a:r>
          </a:p>
          <a:p>
            <a:r>
              <a:rPr lang="en-US" dirty="0"/>
              <a:t>Estimated Average Award: $750,000</a:t>
            </a:r>
          </a:p>
          <a:p>
            <a:r>
              <a:rPr lang="en-US" dirty="0"/>
              <a:t>Length of Award: 36 months</a:t>
            </a:r>
          </a:p>
          <a:p>
            <a:r>
              <a:rPr lang="en-US" dirty="0"/>
              <a:t>Match Requirement: None</a:t>
            </a:r>
          </a:p>
          <a:p>
            <a:r>
              <a:rPr lang="en-US" dirty="0"/>
              <a:t>Application Due Date: February 8, 2021</a:t>
            </a:r>
          </a:p>
          <a:p>
            <a:r>
              <a:rPr lang="en-US" dirty="0"/>
              <a:t>Purpose: To implement programs and strategies that identify, respond to, treat, and support children, youth, and families impacted by the opioid epidemic to ensure public safety. </a:t>
            </a:r>
          </a:p>
          <a:p>
            <a:endParaRPr lang="en-US" dirty="0"/>
          </a:p>
        </p:txBody>
      </p:sp>
    </p:spTree>
    <p:extLst>
      <p:ext uri="{BB962C8B-B14F-4D97-AF65-F5344CB8AC3E}">
        <p14:creationId xmlns:p14="http://schemas.microsoft.com/office/powerpoint/2010/main" val="423698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EAF0-CFD2-9446-95A8-D5F978B3709B}"/>
              </a:ext>
            </a:extLst>
          </p:cNvPr>
          <p:cNvSpPr>
            <a:spLocks noGrp="1"/>
          </p:cNvSpPr>
          <p:nvPr>
            <p:ph type="title"/>
          </p:nvPr>
        </p:nvSpPr>
        <p:spPr/>
        <p:txBody>
          <a:bodyPr>
            <a:noAutofit/>
          </a:bodyPr>
          <a:lstStyle/>
          <a:p>
            <a:r>
              <a:rPr lang="en-US" sz="4000" dirty="0"/>
              <a:t>Adult Drug Court and Veterans Treatment Court Discretionary Grant Program</a:t>
            </a:r>
          </a:p>
        </p:txBody>
      </p:sp>
      <p:sp>
        <p:nvSpPr>
          <p:cNvPr id="3" name="Content Placeholder 2">
            <a:extLst>
              <a:ext uri="{FF2B5EF4-FFF2-40B4-BE49-F238E27FC236}">
                <a16:creationId xmlns:a16="http://schemas.microsoft.com/office/drawing/2014/main" id="{3E17B5A0-AF9B-2B49-BDD4-4DE3C2884C29}"/>
              </a:ext>
            </a:extLst>
          </p:cNvPr>
          <p:cNvSpPr>
            <a:spLocks noGrp="1"/>
          </p:cNvSpPr>
          <p:nvPr>
            <p:ph idx="1"/>
          </p:nvPr>
        </p:nvSpPr>
        <p:spPr>
          <a:xfrm>
            <a:off x="838200" y="1929384"/>
            <a:ext cx="11112062" cy="4251960"/>
          </a:xfrm>
        </p:spPr>
        <p:txBody>
          <a:bodyPr>
            <a:normAutofit/>
          </a:bodyPr>
          <a:lstStyle/>
          <a:p>
            <a:r>
              <a:rPr lang="en-US" dirty="0"/>
              <a:t>Eligible Entities: County governments, Native American tribal governments, city or township governments, state governments</a:t>
            </a:r>
          </a:p>
          <a:p>
            <a:r>
              <a:rPr lang="en-US" dirty="0"/>
              <a:t>Total Amount of Funding: $56,750,000</a:t>
            </a:r>
          </a:p>
          <a:p>
            <a:r>
              <a:rPr lang="en-US" dirty="0"/>
              <a:t>Estimated Average Award: up to $500,000/</a:t>
            </a:r>
            <a:r>
              <a:rPr lang="en-US" dirty="0" err="1"/>
              <a:t>yr</a:t>
            </a:r>
            <a:endParaRPr lang="en-US" dirty="0"/>
          </a:p>
          <a:p>
            <a:r>
              <a:rPr lang="en-US" dirty="0"/>
              <a:t>Length of Award: 48 months</a:t>
            </a:r>
          </a:p>
          <a:p>
            <a:r>
              <a:rPr lang="en-US" dirty="0"/>
              <a:t>Match Requirement: Yes, 25% cash or in-kind</a:t>
            </a:r>
          </a:p>
          <a:p>
            <a:r>
              <a:rPr lang="en-US" dirty="0"/>
              <a:t>Application Due Date: March 3, 2021</a:t>
            </a:r>
          </a:p>
          <a:p>
            <a:r>
              <a:rPr lang="en-US" dirty="0"/>
              <a:t>Purpose: To implement and enhance the operations of adult drug courts and veterans’ treatment courts.</a:t>
            </a:r>
          </a:p>
          <a:p>
            <a:endParaRPr lang="en-US" dirty="0"/>
          </a:p>
        </p:txBody>
      </p:sp>
    </p:spTree>
    <p:extLst>
      <p:ext uri="{BB962C8B-B14F-4D97-AF65-F5344CB8AC3E}">
        <p14:creationId xmlns:p14="http://schemas.microsoft.com/office/powerpoint/2010/main" val="2603137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FE90-C353-5945-B394-F240F79FEAE2}"/>
              </a:ext>
            </a:extLst>
          </p:cNvPr>
          <p:cNvSpPr>
            <a:spLocks noGrp="1"/>
          </p:cNvSpPr>
          <p:nvPr>
            <p:ph type="title"/>
          </p:nvPr>
        </p:nvSpPr>
        <p:spPr/>
        <p:txBody>
          <a:bodyPr>
            <a:normAutofit/>
          </a:bodyPr>
          <a:lstStyle/>
          <a:p>
            <a:r>
              <a:rPr lang="en-US" dirty="0"/>
              <a:t>Family Drug Court Program</a:t>
            </a:r>
          </a:p>
        </p:txBody>
      </p:sp>
      <p:sp>
        <p:nvSpPr>
          <p:cNvPr id="3" name="Content Placeholder 2">
            <a:extLst>
              <a:ext uri="{FF2B5EF4-FFF2-40B4-BE49-F238E27FC236}">
                <a16:creationId xmlns:a16="http://schemas.microsoft.com/office/drawing/2014/main" id="{97983F03-DA3A-8647-806A-FBEF53787ECE}"/>
              </a:ext>
            </a:extLst>
          </p:cNvPr>
          <p:cNvSpPr>
            <a:spLocks noGrp="1"/>
          </p:cNvSpPr>
          <p:nvPr>
            <p:ph idx="1"/>
          </p:nvPr>
        </p:nvSpPr>
        <p:spPr>
          <a:xfrm>
            <a:off x="838200" y="1929384"/>
            <a:ext cx="11217166" cy="4251960"/>
          </a:xfrm>
        </p:spPr>
        <p:txBody>
          <a:bodyPr>
            <a:normAutofit fontScale="92500" lnSpcReduction="20000"/>
          </a:bodyPr>
          <a:lstStyle/>
          <a:p>
            <a:r>
              <a:rPr lang="en-US" dirty="0"/>
              <a:t>Eligible Entities: County governments, state governments, Native American tribal governments, City or township governments</a:t>
            </a:r>
          </a:p>
          <a:p>
            <a:r>
              <a:rPr lang="en-US" dirty="0"/>
              <a:t>Total Amount of Funding: $3,500,000</a:t>
            </a:r>
          </a:p>
          <a:p>
            <a:r>
              <a:rPr lang="en-US" dirty="0"/>
              <a:t>Estimated Average Award: $500,000 - $1,500,000/</a:t>
            </a:r>
            <a:r>
              <a:rPr lang="en-US" dirty="0" err="1"/>
              <a:t>yr</a:t>
            </a:r>
            <a:endParaRPr lang="en-US" dirty="0"/>
          </a:p>
          <a:p>
            <a:r>
              <a:rPr lang="en-US" dirty="0"/>
              <a:t>Length of Award: 36 months</a:t>
            </a:r>
          </a:p>
          <a:p>
            <a:r>
              <a:rPr lang="en-US" dirty="0"/>
              <a:t>Match Requirement: Yes – 25% cash or in-kind</a:t>
            </a:r>
          </a:p>
          <a:p>
            <a:r>
              <a:rPr lang="en-US" dirty="0"/>
              <a:t>Application Due Date: February 8, 2021</a:t>
            </a:r>
          </a:p>
          <a:p>
            <a:r>
              <a:rPr lang="en-US" dirty="0"/>
              <a:t>Purpose: To build the capacity of units of government to establish new family drug courts, enhance existing family drug courts, or implement drug court practices that increase collaboration with substance abuse treatment and child welfare systems to ensure the provision of treatment and other services for families that improve child, parent, and family health. </a:t>
            </a:r>
          </a:p>
          <a:p>
            <a:endParaRPr lang="en-US" dirty="0"/>
          </a:p>
        </p:txBody>
      </p:sp>
    </p:spTree>
    <p:extLst>
      <p:ext uri="{BB962C8B-B14F-4D97-AF65-F5344CB8AC3E}">
        <p14:creationId xmlns:p14="http://schemas.microsoft.com/office/powerpoint/2010/main" val="402128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20AB-DA26-2543-B6E8-1315F96CBFE9}"/>
              </a:ext>
            </a:extLst>
          </p:cNvPr>
          <p:cNvSpPr>
            <a:spLocks noGrp="1"/>
          </p:cNvSpPr>
          <p:nvPr>
            <p:ph type="title"/>
          </p:nvPr>
        </p:nvSpPr>
        <p:spPr/>
        <p:txBody>
          <a:bodyPr>
            <a:normAutofit fontScale="90000"/>
          </a:bodyPr>
          <a:lstStyle/>
          <a:p>
            <a:r>
              <a:rPr lang="en-US" dirty="0"/>
              <a:t>Administration for Community Living</a:t>
            </a:r>
          </a:p>
        </p:txBody>
      </p:sp>
      <p:sp>
        <p:nvSpPr>
          <p:cNvPr id="3" name="Content Placeholder 2">
            <a:extLst>
              <a:ext uri="{FF2B5EF4-FFF2-40B4-BE49-F238E27FC236}">
                <a16:creationId xmlns:a16="http://schemas.microsoft.com/office/drawing/2014/main" id="{05D22752-F994-5C4D-B0F9-5AB7046304EF}"/>
              </a:ext>
            </a:extLst>
          </p:cNvPr>
          <p:cNvSpPr>
            <a:spLocks noGrp="1"/>
          </p:cNvSpPr>
          <p:nvPr>
            <p:ph idx="1"/>
          </p:nvPr>
        </p:nvSpPr>
        <p:spPr/>
        <p:txBody>
          <a:bodyPr/>
          <a:lstStyle/>
          <a:p>
            <a:r>
              <a:rPr lang="en-US" dirty="0"/>
              <a:t>Integrated Networks to Deliver and Sustain Evidence-Based Chronic Disease Self-Management Education Programs</a:t>
            </a:r>
          </a:p>
          <a:p>
            <a:r>
              <a:rPr lang="en-US" dirty="0"/>
              <a:t>Empowering Communities to Address Behavioral Health and Chronic Pain through Chronic Disease Self-Management Education Programs</a:t>
            </a:r>
          </a:p>
        </p:txBody>
      </p:sp>
    </p:spTree>
    <p:extLst>
      <p:ext uri="{BB962C8B-B14F-4D97-AF65-F5344CB8AC3E}">
        <p14:creationId xmlns:p14="http://schemas.microsoft.com/office/powerpoint/2010/main" val="7849621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DE70-84A9-444B-B5A8-F5037B15B309}"/>
              </a:ext>
            </a:extLst>
          </p:cNvPr>
          <p:cNvSpPr>
            <a:spLocks noGrp="1"/>
          </p:cNvSpPr>
          <p:nvPr>
            <p:ph type="title"/>
          </p:nvPr>
        </p:nvSpPr>
        <p:spPr/>
        <p:txBody>
          <a:bodyPr>
            <a:normAutofit fontScale="90000"/>
          </a:bodyPr>
          <a:lstStyle/>
          <a:p>
            <a:r>
              <a:rPr lang="en-US" dirty="0"/>
              <a:t>Second Chance Act Youth Offender Reentry Program</a:t>
            </a:r>
          </a:p>
        </p:txBody>
      </p:sp>
      <p:sp>
        <p:nvSpPr>
          <p:cNvPr id="3" name="Content Placeholder 2">
            <a:extLst>
              <a:ext uri="{FF2B5EF4-FFF2-40B4-BE49-F238E27FC236}">
                <a16:creationId xmlns:a16="http://schemas.microsoft.com/office/drawing/2014/main" id="{11B00007-9052-CC4E-A02A-6CD5D3C71DD6}"/>
              </a:ext>
            </a:extLst>
          </p:cNvPr>
          <p:cNvSpPr>
            <a:spLocks noGrp="1"/>
          </p:cNvSpPr>
          <p:nvPr>
            <p:ph idx="1"/>
          </p:nvPr>
        </p:nvSpPr>
        <p:spPr/>
        <p:txBody>
          <a:bodyPr>
            <a:normAutofit fontScale="92500" lnSpcReduction="20000"/>
          </a:bodyPr>
          <a:lstStyle/>
          <a:p>
            <a:r>
              <a:rPr lang="en-US" dirty="0"/>
              <a:t>Eligible Entities: State, city and township, county and tribal governments, 501 c 3s and tribal organizations</a:t>
            </a:r>
          </a:p>
          <a:p>
            <a:r>
              <a:rPr lang="en-US" dirty="0"/>
              <a:t>Total Amount of Funding: $9,750,000</a:t>
            </a:r>
          </a:p>
          <a:p>
            <a:r>
              <a:rPr lang="en-US" dirty="0"/>
              <a:t>Estimated Average Award: $750,000/</a:t>
            </a:r>
            <a:r>
              <a:rPr lang="en-US" dirty="0" err="1"/>
              <a:t>yr</a:t>
            </a:r>
            <a:endParaRPr lang="en-US" dirty="0"/>
          </a:p>
          <a:p>
            <a:r>
              <a:rPr lang="en-US" dirty="0"/>
              <a:t>Length of Award: 36 months</a:t>
            </a:r>
          </a:p>
          <a:p>
            <a:r>
              <a:rPr lang="en-US" dirty="0"/>
              <a:t>Match Requirement: None</a:t>
            </a:r>
          </a:p>
          <a:p>
            <a:r>
              <a:rPr lang="en-US" dirty="0"/>
              <a:t>Application Due Date: February 5, 2021</a:t>
            </a:r>
          </a:p>
          <a:p>
            <a:r>
              <a:rPr lang="en-US" dirty="0"/>
              <a:t>Purpose: For governments: to provide comprehensive reentry services for moderate to high-risk youth offenders before, during, and after release from confinement; for organizations: to support transitional services to assist in the reintegration of youth into the community and to deliver training on offenders’ and victims’ issues.</a:t>
            </a:r>
          </a:p>
          <a:p>
            <a:endParaRPr lang="en-US" dirty="0"/>
          </a:p>
          <a:p>
            <a:endParaRPr lang="en-US" dirty="0"/>
          </a:p>
        </p:txBody>
      </p:sp>
    </p:spTree>
    <p:extLst>
      <p:ext uri="{BB962C8B-B14F-4D97-AF65-F5344CB8AC3E}">
        <p14:creationId xmlns:p14="http://schemas.microsoft.com/office/powerpoint/2010/main" val="818276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08E9F-097A-C94E-AC8C-950117C8C89E}"/>
              </a:ext>
            </a:extLst>
          </p:cNvPr>
          <p:cNvSpPr>
            <a:spLocks noGrp="1"/>
          </p:cNvSpPr>
          <p:nvPr>
            <p:ph type="title"/>
          </p:nvPr>
        </p:nvSpPr>
        <p:spPr>
          <a:xfrm>
            <a:off x="838199" y="365125"/>
            <a:ext cx="10901855" cy="1325563"/>
          </a:xfrm>
        </p:spPr>
        <p:txBody>
          <a:bodyPr>
            <a:normAutofit fontScale="90000"/>
          </a:bodyPr>
          <a:lstStyle/>
          <a:p>
            <a:r>
              <a:rPr lang="en-US" dirty="0"/>
              <a:t>Juvenile Drug Treatment Court Program</a:t>
            </a:r>
          </a:p>
        </p:txBody>
      </p:sp>
      <p:sp>
        <p:nvSpPr>
          <p:cNvPr id="3" name="Content Placeholder 2">
            <a:extLst>
              <a:ext uri="{FF2B5EF4-FFF2-40B4-BE49-F238E27FC236}">
                <a16:creationId xmlns:a16="http://schemas.microsoft.com/office/drawing/2014/main" id="{39D9F3D8-25DE-C44A-ADD9-E2A407CDBBEB}"/>
              </a:ext>
            </a:extLst>
          </p:cNvPr>
          <p:cNvSpPr>
            <a:spLocks noGrp="1"/>
          </p:cNvSpPr>
          <p:nvPr>
            <p:ph idx="1"/>
          </p:nvPr>
        </p:nvSpPr>
        <p:spPr/>
        <p:txBody>
          <a:bodyPr>
            <a:normAutofit fontScale="92500" lnSpcReduction="10000"/>
          </a:bodyPr>
          <a:lstStyle/>
          <a:p>
            <a:r>
              <a:rPr lang="en-US" dirty="0"/>
              <a:t>Eligible Entities: State, city and township, county and tribal governments</a:t>
            </a:r>
          </a:p>
          <a:p>
            <a:r>
              <a:rPr lang="en-US" dirty="0"/>
              <a:t>Total Amount of Funding: $10,500,000</a:t>
            </a:r>
          </a:p>
          <a:p>
            <a:r>
              <a:rPr lang="en-US" dirty="0"/>
              <a:t>Estimated Average Award: $675,000</a:t>
            </a:r>
          </a:p>
          <a:p>
            <a:r>
              <a:rPr lang="en-US" dirty="0"/>
              <a:t>Length of Award: 48 months</a:t>
            </a:r>
          </a:p>
          <a:p>
            <a:r>
              <a:rPr lang="en-US" dirty="0"/>
              <a:t>Match Requirement: Yes – 25% cash or in-kind</a:t>
            </a:r>
          </a:p>
          <a:p>
            <a:r>
              <a:rPr lang="en-US" dirty="0"/>
              <a:t>Application Due Date: February 5, 2021</a:t>
            </a:r>
          </a:p>
          <a:p>
            <a:r>
              <a:rPr lang="en-US" dirty="0"/>
              <a:t>Purpose: To implement new juvenile drug treatment courts (JDTRCs) and enhance existing JDTCs for individuals with substance abuse problems or co-occurring mental health disorders including histories of trauma.</a:t>
            </a:r>
          </a:p>
          <a:p>
            <a:endParaRPr lang="en-US" dirty="0"/>
          </a:p>
        </p:txBody>
      </p:sp>
    </p:spTree>
    <p:extLst>
      <p:ext uri="{BB962C8B-B14F-4D97-AF65-F5344CB8AC3E}">
        <p14:creationId xmlns:p14="http://schemas.microsoft.com/office/powerpoint/2010/main" val="1152405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983B-6DF4-C54C-89A3-F4A9ACBF9EFF}"/>
              </a:ext>
            </a:extLst>
          </p:cNvPr>
          <p:cNvSpPr>
            <a:spLocks noGrp="1"/>
          </p:cNvSpPr>
          <p:nvPr>
            <p:ph type="title"/>
          </p:nvPr>
        </p:nvSpPr>
        <p:spPr/>
        <p:txBody>
          <a:bodyPr>
            <a:noAutofit/>
          </a:bodyPr>
          <a:lstStyle/>
          <a:p>
            <a:r>
              <a:rPr lang="en-US" sz="2800" dirty="0"/>
              <a:t>Second Chance Act Pay for Success Initiative – Recovery Housing &amp; Permanent Supportive Housing/Reentry Services</a:t>
            </a:r>
          </a:p>
        </p:txBody>
      </p:sp>
      <p:sp>
        <p:nvSpPr>
          <p:cNvPr id="3" name="Content Placeholder 2">
            <a:extLst>
              <a:ext uri="{FF2B5EF4-FFF2-40B4-BE49-F238E27FC236}">
                <a16:creationId xmlns:a16="http://schemas.microsoft.com/office/drawing/2014/main" id="{504C8EC1-E5D4-254D-A888-097AC2605111}"/>
              </a:ext>
            </a:extLst>
          </p:cNvPr>
          <p:cNvSpPr>
            <a:spLocks noGrp="1"/>
          </p:cNvSpPr>
          <p:nvPr>
            <p:ph idx="1"/>
          </p:nvPr>
        </p:nvSpPr>
        <p:spPr>
          <a:xfrm>
            <a:off x="838200" y="1929383"/>
            <a:ext cx="10515600" cy="4563491"/>
          </a:xfrm>
        </p:spPr>
        <p:txBody>
          <a:bodyPr>
            <a:normAutofit fontScale="92500" lnSpcReduction="20000"/>
          </a:bodyPr>
          <a:lstStyle/>
          <a:p>
            <a:r>
              <a:rPr lang="en-US" dirty="0"/>
              <a:t>Eligible Entities: City or township governments, County governments, Native American tribal organizations (other than Federally recognized tribal governments), Public housing authorities/Indian housing authorities, State governments</a:t>
            </a:r>
          </a:p>
          <a:p>
            <a:r>
              <a:rPr lang="en-US" dirty="0"/>
              <a:t>Total Amount of Funding: $6,600,000</a:t>
            </a:r>
          </a:p>
          <a:p>
            <a:r>
              <a:rPr lang="en-US" dirty="0"/>
              <a:t>Estimated Average Award: $0-$1,500,000</a:t>
            </a:r>
          </a:p>
          <a:p>
            <a:r>
              <a:rPr lang="en-US" dirty="0"/>
              <a:t>Length of Award: 54 months</a:t>
            </a:r>
          </a:p>
          <a:p>
            <a:r>
              <a:rPr lang="en-US" dirty="0"/>
              <a:t>Match Requirement: None</a:t>
            </a:r>
          </a:p>
          <a:p>
            <a:r>
              <a:rPr lang="en-US" dirty="0"/>
              <a:t>Application Due Date: February 16, 2021</a:t>
            </a:r>
          </a:p>
          <a:p>
            <a:r>
              <a:rPr lang="en-US" dirty="0"/>
              <a:t>Purpose: Pay for Success is performance-based and outcomes-based programming that ties payment for services to reaching agreed upon goals. Under this initiative, services that may be purchased include permanent supportive and recovery housing as well as other types of reentry services tailored to individuals leaving incarceration, particularly those with substance use disorders.</a:t>
            </a:r>
          </a:p>
          <a:p>
            <a:endParaRPr lang="en-US" dirty="0"/>
          </a:p>
        </p:txBody>
      </p:sp>
    </p:spTree>
    <p:extLst>
      <p:ext uri="{BB962C8B-B14F-4D97-AF65-F5344CB8AC3E}">
        <p14:creationId xmlns:p14="http://schemas.microsoft.com/office/powerpoint/2010/main" val="2418472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59C7-52BB-FC4F-9957-AA6943EA89BF}"/>
              </a:ext>
            </a:extLst>
          </p:cNvPr>
          <p:cNvSpPr>
            <a:spLocks noGrp="1"/>
          </p:cNvSpPr>
          <p:nvPr>
            <p:ph type="title"/>
          </p:nvPr>
        </p:nvSpPr>
        <p:spPr>
          <a:xfrm>
            <a:off x="304800" y="365125"/>
            <a:ext cx="11582400" cy="1325563"/>
          </a:xfrm>
        </p:spPr>
        <p:txBody>
          <a:bodyPr>
            <a:normAutofit fontScale="90000"/>
          </a:bodyPr>
          <a:lstStyle/>
          <a:p>
            <a:r>
              <a:rPr lang="en-US" dirty="0"/>
              <a:t>Legal Assistance for Victims Grant Program</a:t>
            </a:r>
          </a:p>
        </p:txBody>
      </p:sp>
      <p:sp>
        <p:nvSpPr>
          <p:cNvPr id="3" name="Content Placeholder 2">
            <a:extLst>
              <a:ext uri="{FF2B5EF4-FFF2-40B4-BE49-F238E27FC236}">
                <a16:creationId xmlns:a16="http://schemas.microsoft.com/office/drawing/2014/main" id="{35F94044-6CD3-5741-BD49-BDC329BBBEDF}"/>
              </a:ext>
            </a:extLst>
          </p:cNvPr>
          <p:cNvSpPr>
            <a:spLocks noGrp="1"/>
          </p:cNvSpPr>
          <p:nvPr>
            <p:ph idx="1"/>
          </p:nvPr>
        </p:nvSpPr>
        <p:spPr/>
        <p:txBody>
          <a:bodyPr>
            <a:normAutofit fontScale="92500" lnSpcReduction="20000"/>
          </a:bodyPr>
          <a:lstStyle/>
          <a:p>
            <a:r>
              <a:rPr lang="en-US" dirty="0"/>
              <a:t>Eligible Entities: Native American tribal governments, Native American tribal organizations, 501 c 3 organizations, higher ed</a:t>
            </a:r>
          </a:p>
          <a:p>
            <a:r>
              <a:rPr lang="en-US" dirty="0"/>
              <a:t>Total Amount of Funding: $34,000,000</a:t>
            </a:r>
          </a:p>
          <a:p>
            <a:r>
              <a:rPr lang="en-US" dirty="0"/>
              <a:t>Estimated Average Award: $700,000</a:t>
            </a:r>
          </a:p>
          <a:p>
            <a:r>
              <a:rPr lang="en-US" dirty="0"/>
              <a:t>Length of Award: 36 months</a:t>
            </a:r>
          </a:p>
          <a:p>
            <a:r>
              <a:rPr lang="en-US" dirty="0"/>
              <a:t>Match Requirement: None</a:t>
            </a:r>
          </a:p>
          <a:p>
            <a:r>
              <a:rPr lang="en-US" dirty="0"/>
              <a:t>Application Due Date: February 2, 2021</a:t>
            </a:r>
          </a:p>
          <a:p>
            <a:r>
              <a:rPr lang="en-US" dirty="0"/>
              <a:t>Purpose: To increase the availability of civil and criminal legal assistance needed to effectively aid adult and youth (ages 11 and older) victims of domestic violence, dating violence, sexual assault, and stalking by providing funds for comprehensive direct legal services to victims in legal matters relating to or arising out of that abuse or violence.</a:t>
            </a:r>
          </a:p>
          <a:p>
            <a:endParaRPr lang="en-US" dirty="0"/>
          </a:p>
        </p:txBody>
      </p:sp>
    </p:spTree>
    <p:extLst>
      <p:ext uri="{BB962C8B-B14F-4D97-AF65-F5344CB8AC3E}">
        <p14:creationId xmlns:p14="http://schemas.microsoft.com/office/powerpoint/2010/main" val="886726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4BFA-18AB-0142-B298-8F6EA647B505}"/>
              </a:ext>
            </a:extLst>
          </p:cNvPr>
          <p:cNvSpPr>
            <a:spLocks noGrp="1"/>
          </p:cNvSpPr>
          <p:nvPr>
            <p:ph type="title"/>
          </p:nvPr>
        </p:nvSpPr>
        <p:spPr>
          <a:xfrm>
            <a:off x="838199" y="365125"/>
            <a:ext cx="11078817" cy="1325563"/>
          </a:xfrm>
        </p:spPr>
        <p:txBody>
          <a:bodyPr>
            <a:normAutofit fontScale="90000"/>
          </a:bodyPr>
          <a:lstStyle/>
          <a:p>
            <a:r>
              <a:rPr lang="en-US" dirty="0"/>
              <a:t>Delinquency Prevention Grants Program</a:t>
            </a:r>
          </a:p>
        </p:txBody>
      </p:sp>
      <p:sp>
        <p:nvSpPr>
          <p:cNvPr id="3" name="Content Placeholder 2">
            <a:extLst>
              <a:ext uri="{FF2B5EF4-FFF2-40B4-BE49-F238E27FC236}">
                <a16:creationId xmlns:a16="http://schemas.microsoft.com/office/drawing/2014/main" id="{279BFF84-8927-4740-B2E8-3D33C3B84BA9}"/>
              </a:ext>
            </a:extLst>
          </p:cNvPr>
          <p:cNvSpPr>
            <a:spLocks noGrp="1"/>
          </p:cNvSpPr>
          <p:nvPr>
            <p:ph idx="1"/>
          </p:nvPr>
        </p:nvSpPr>
        <p:spPr>
          <a:xfrm>
            <a:off x="838200" y="1929384"/>
            <a:ext cx="10515600" cy="4680138"/>
          </a:xfrm>
        </p:spPr>
        <p:txBody>
          <a:bodyPr>
            <a:normAutofit/>
          </a:bodyPr>
          <a:lstStyle/>
          <a:p>
            <a:r>
              <a:rPr lang="en-US" dirty="0"/>
              <a:t>Eligible Entities: State governments, Native American tribal governments</a:t>
            </a:r>
          </a:p>
          <a:p>
            <a:r>
              <a:rPr lang="en-US" dirty="0"/>
              <a:t>Total Amount of Funding: $10,000,000</a:t>
            </a:r>
          </a:p>
          <a:p>
            <a:r>
              <a:rPr lang="en-US" dirty="0"/>
              <a:t>Estimated Average Award: $250,000-$500,000</a:t>
            </a:r>
          </a:p>
          <a:p>
            <a:r>
              <a:rPr lang="en-US" dirty="0"/>
              <a:t>Length of Award: 60 months</a:t>
            </a:r>
          </a:p>
          <a:p>
            <a:r>
              <a:rPr lang="en-US" dirty="0"/>
              <a:t>Match Requirement: None</a:t>
            </a:r>
          </a:p>
          <a:p>
            <a:r>
              <a:rPr lang="en-US" dirty="0"/>
              <a:t>Application Due Date: February 15, 2021</a:t>
            </a:r>
          </a:p>
          <a:p>
            <a:r>
              <a:rPr lang="en-US" dirty="0"/>
              <a:t>Purpose: To help youth avoid involvement in delinquency through reducing risk factors and enhancing protective factors in their schools, communities and families. </a:t>
            </a:r>
          </a:p>
        </p:txBody>
      </p:sp>
    </p:spTree>
    <p:extLst>
      <p:ext uri="{BB962C8B-B14F-4D97-AF65-F5344CB8AC3E}">
        <p14:creationId xmlns:p14="http://schemas.microsoft.com/office/powerpoint/2010/main" val="1735040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B906-7B23-BA42-B7AE-CB85933EE72A}"/>
              </a:ext>
            </a:extLst>
          </p:cNvPr>
          <p:cNvSpPr>
            <a:spLocks noGrp="1"/>
          </p:cNvSpPr>
          <p:nvPr>
            <p:ph type="title"/>
          </p:nvPr>
        </p:nvSpPr>
        <p:spPr/>
        <p:txBody>
          <a:bodyPr>
            <a:noAutofit/>
          </a:bodyPr>
          <a:lstStyle/>
          <a:p>
            <a:r>
              <a:rPr lang="en-US" sz="3600" dirty="0"/>
              <a:t>Transitional Housing for Victims of Domestic Violence, Sexual Assault, Stalking</a:t>
            </a:r>
          </a:p>
        </p:txBody>
      </p:sp>
      <p:sp>
        <p:nvSpPr>
          <p:cNvPr id="3" name="Content Placeholder 2">
            <a:extLst>
              <a:ext uri="{FF2B5EF4-FFF2-40B4-BE49-F238E27FC236}">
                <a16:creationId xmlns:a16="http://schemas.microsoft.com/office/drawing/2014/main" id="{9EBB28F1-6A20-574F-AEF2-20E6B705394F}"/>
              </a:ext>
            </a:extLst>
          </p:cNvPr>
          <p:cNvSpPr>
            <a:spLocks noGrp="1"/>
          </p:cNvSpPr>
          <p:nvPr>
            <p:ph idx="1"/>
          </p:nvPr>
        </p:nvSpPr>
        <p:spPr/>
        <p:txBody>
          <a:bodyPr>
            <a:normAutofit fontScale="92500" lnSpcReduction="10000"/>
          </a:bodyPr>
          <a:lstStyle/>
          <a:p>
            <a:r>
              <a:rPr lang="en-US" dirty="0"/>
              <a:t>Eligible Entities: State  and local governments, Native American tribal governments, non-profit organizations</a:t>
            </a:r>
          </a:p>
          <a:p>
            <a:r>
              <a:rPr lang="en-US" dirty="0"/>
              <a:t>Total Amount of Funding: $37,000,000</a:t>
            </a:r>
          </a:p>
          <a:p>
            <a:r>
              <a:rPr lang="en-US" dirty="0"/>
              <a:t>Estimated Average Award: $400,000/</a:t>
            </a:r>
            <a:r>
              <a:rPr lang="en-US" dirty="0" err="1"/>
              <a:t>yr</a:t>
            </a:r>
            <a:endParaRPr lang="en-US" dirty="0"/>
          </a:p>
          <a:p>
            <a:r>
              <a:rPr lang="en-US" dirty="0"/>
              <a:t>Length of Award: 36 months</a:t>
            </a:r>
          </a:p>
          <a:p>
            <a:r>
              <a:rPr lang="en-US" dirty="0"/>
              <a:t>Match Requirement: None</a:t>
            </a:r>
          </a:p>
          <a:p>
            <a:r>
              <a:rPr lang="en-US" dirty="0"/>
              <a:t>Application Due Date: February 15, 2021</a:t>
            </a:r>
          </a:p>
          <a:p>
            <a:r>
              <a:rPr lang="en-US" dirty="0"/>
              <a:t>Purpose: To provide 6-24 months of transitional housing with support services for victims who are homeless or in need of transitional housing as a result of being victims of domestic violence, sexual assault or stalking.</a:t>
            </a:r>
          </a:p>
          <a:p>
            <a:endParaRPr lang="en-US" dirty="0"/>
          </a:p>
        </p:txBody>
      </p:sp>
    </p:spTree>
    <p:extLst>
      <p:ext uri="{BB962C8B-B14F-4D97-AF65-F5344CB8AC3E}">
        <p14:creationId xmlns:p14="http://schemas.microsoft.com/office/powerpoint/2010/main" val="1276039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6EB8-453B-6342-84BE-1DB5427FCE29}"/>
              </a:ext>
            </a:extLst>
          </p:cNvPr>
          <p:cNvSpPr>
            <a:spLocks noGrp="1"/>
          </p:cNvSpPr>
          <p:nvPr>
            <p:ph type="title"/>
          </p:nvPr>
        </p:nvSpPr>
        <p:spPr>
          <a:xfrm>
            <a:off x="838200" y="756745"/>
            <a:ext cx="10515600" cy="914399"/>
          </a:xfrm>
        </p:spPr>
        <p:txBody>
          <a:bodyPr>
            <a:normAutofit fontScale="90000"/>
          </a:bodyPr>
          <a:lstStyle/>
          <a:p>
            <a:r>
              <a:rPr lang="en-US" sz="3600" dirty="0"/>
              <a:t>Grants to Tribal Governments to Exercise Special Domestic Violence Criminal Jurisdiction Solicitation</a:t>
            </a:r>
            <a:br>
              <a:rPr lang="en-US" dirty="0"/>
            </a:br>
            <a:endParaRPr lang="en-US" dirty="0"/>
          </a:p>
        </p:txBody>
      </p:sp>
      <p:sp>
        <p:nvSpPr>
          <p:cNvPr id="3" name="Content Placeholder 2">
            <a:extLst>
              <a:ext uri="{FF2B5EF4-FFF2-40B4-BE49-F238E27FC236}">
                <a16:creationId xmlns:a16="http://schemas.microsoft.com/office/drawing/2014/main" id="{733D9FF5-2334-EB49-97B7-9007023AD5BF}"/>
              </a:ext>
            </a:extLst>
          </p:cNvPr>
          <p:cNvSpPr>
            <a:spLocks noGrp="1"/>
          </p:cNvSpPr>
          <p:nvPr>
            <p:ph idx="1"/>
          </p:nvPr>
        </p:nvSpPr>
        <p:spPr/>
        <p:txBody>
          <a:bodyPr>
            <a:normAutofit fontScale="92500" lnSpcReduction="10000"/>
          </a:bodyPr>
          <a:lstStyle/>
          <a:p>
            <a:r>
              <a:rPr lang="en-US" dirty="0"/>
              <a:t>Eligible Entities: Native American tribal governments</a:t>
            </a:r>
          </a:p>
          <a:p>
            <a:r>
              <a:rPr lang="en-US" dirty="0"/>
              <a:t>Total Amount of Funding: $3,400,000</a:t>
            </a:r>
          </a:p>
          <a:p>
            <a:r>
              <a:rPr lang="en-US" dirty="0"/>
              <a:t>Estimated Average Award: $450,000/</a:t>
            </a:r>
            <a:r>
              <a:rPr lang="en-US" dirty="0" err="1"/>
              <a:t>yr</a:t>
            </a:r>
            <a:endParaRPr lang="en-US" dirty="0"/>
          </a:p>
          <a:p>
            <a:r>
              <a:rPr lang="en-US" dirty="0"/>
              <a:t>Length of Award: 36 months</a:t>
            </a:r>
          </a:p>
          <a:p>
            <a:r>
              <a:rPr lang="en-US" dirty="0"/>
              <a:t>Match Requirement: None</a:t>
            </a:r>
          </a:p>
          <a:p>
            <a:r>
              <a:rPr lang="en-US" dirty="0"/>
              <a:t>Application Due Date: March 30, 2021</a:t>
            </a:r>
          </a:p>
          <a:p>
            <a:r>
              <a:rPr lang="en-US" dirty="0"/>
              <a:t>Purpose: To exercise special domestic violence criminal jurisdiction (SDVCJ) and technical assistance (TA) for planning and implementing changes in their criminal justice systems necessary to exercise the jurisdiction. </a:t>
            </a:r>
          </a:p>
        </p:txBody>
      </p:sp>
    </p:spTree>
    <p:extLst>
      <p:ext uri="{BB962C8B-B14F-4D97-AF65-F5344CB8AC3E}">
        <p14:creationId xmlns:p14="http://schemas.microsoft.com/office/powerpoint/2010/main" val="37784829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14059-F6FE-5C4C-844A-F513F23BAA90}"/>
              </a:ext>
            </a:extLst>
          </p:cNvPr>
          <p:cNvSpPr>
            <a:spLocks noGrp="1"/>
          </p:cNvSpPr>
          <p:nvPr>
            <p:ph type="title"/>
          </p:nvPr>
        </p:nvSpPr>
        <p:spPr>
          <a:xfrm>
            <a:off x="838200" y="365125"/>
            <a:ext cx="10515600" cy="2115316"/>
          </a:xfrm>
        </p:spPr>
        <p:txBody>
          <a:bodyPr>
            <a:normAutofit/>
          </a:bodyPr>
          <a:lstStyle/>
          <a:p>
            <a:r>
              <a:rPr lang="en-US" sz="2700" dirty="0"/>
              <a:t>Grants to Tribal Governments to Exercise Special Domestic Violence Criminal Jurisdiction: Targeted Support for Exercising Tribes Solicitation</a:t>
            </a:r>
            <a:br>
              <a:rPr lang="en-US" dirty="0"/>
            </a:br>
            <a:endParaRPr lang="en-US" dirty="0"/>
          </a:p>
        </p:txBody>
      </p:sp>
      <p:sp>
        <p:nvSpPr>
          <p:cNvPr id="3" name="Content Placeholder 2">
            <a:extLst>
              <a:ext uri="{FF2B5EF4-FFF2-40B4-BE49-F238E27FC236}">
                <a16:creationId xmlns:a16="http://schemas.microsoft.com/office/drawing/2014/main" id="{F0BA94C0-5947-4743-A6EC-1284F47A14E8}"/>
              </a:ext>
            </a:extLst>
          </p:cNvPr>
          <p:cNvSpPr>
            <a:spLocks noGrp="1"/>
          </p:cNvSpPr>
          <p:nvPr>
            <p:ph idx="1"/>
          </p:nvPr>
        </p:nvSpPr>
        <p:spPr/>
        <p:txBody>
          <a:bodyPr>
            <a:normAutofit fontScale="92500" lnSpcReduction="10000"/>
          </a:bodyPr>
          <a:lstStyle/>
          <a:p>
            <a:r>
              <a:rPr lang="en-US" dirty="0"/>
              <a:t>Eligible Entities: State  and local governments, Native American tribal governments, non-profit organizations</a:t>
            </a:r>
          </a:p>
          <a:p>
            <a:r>
              <a:rPr lang="en-US" dirty="0"/>
              <a:t>Total Amount of Funding: $2,000,000</a:t>
            </a:r>
          </a:p>
          <a:p>
            <a:r>
              <a:rPr lang="en-US" dirty="0"/>
              <a:t>Estimated Average Award: $200,000/</a:t>
            </a:r>
            <a:r>
              <a:rPr lang="en-US" dirty="0" err="1"/>
              <a:t>yr</a:t>
            </a:r>
            <a:endParaRPr lang="en-US" dirty="0"/>
          </a:p>
          <a:p>
            <a:r>
              <a:rPr lang="en-US" dirty="0"/>
              <a:t>Length of Award: 24 months</a:t>
            </a:r>
          </a:p>
          <a:p>
            <a:r>
              <a:rPr lang="en-US" dirty="0"/>
              <a:t>Match Requirement: None</a:t>
            </a:r>
          </a:p>
          <a:p>
            <a:r>
              <a:rPr lang="en-US" dirty="0"/>
              <a:t>Application Due Date: March 26, 2021</a:t>
            </a:r>
          </a:p>
          <a:p>
            <a:r>
              <a:rPr lang="en-US" dirty="0"/>
              <a:t>Purpose: To assists Indian tribes that currently are exercising special domestic violence criminal jurisdiction (SDVCJ) by providing financial support for discrete costs that result from the exercise of SDVCJ and related training and technical assistance (TTA).</a:t>
            </a:r>
          </a:p>
        </p:txBody>
      </p:sp>
    </p:spTree>
    <p:extLst>
      <p:ext uri="{BB962C8B-B14F-4D97-AF65-F5344CB8AC3E}">
        <p14:creationId xmlns:p14="http://schemas.microsoft.com/office/powerpoint/2010/main" val="124577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73E72-D694-F34F-A8A9-48CA4F67054B}"/>
              </a:ext>
            </a:extLst>
          </p:cNvPr>
          <p:cNvSpPr>
            <a:spLocks noGrp="1"/>
          </p:cNvSpPr>
          <p:nvPr>
            <p:ph type="title"/>
          </p:nvPr>
        </p:nvSpPr>
        <p:spPr>
          <a:xfrm>
            <a:off x="838200" y="676656"/>
            <a:ext cx="10515600" cy="1325563"/>
          </a:xfrm>
        </p:spPr>
        <p:txBody>
          <a:bodyPr>
            <a:normAutofit fontScale="90000"/>
          </a:bodyPr>
          <a:lstStyle/>
          <a:p>
            <a:r>
              <a:rPr lang="en-US" sz="3100" dirty="0"/>
              <a:t>Improving Criminal Justice Responses to Domestic Violence, Dating Violence, Sexual Assault, and Stalking</a:t>
            </a:r>
            <a:br>
              <a:rPr lang="en-US" dirty="0"/>
            </a:br>
            <a:endParaRPr lang="en-US" dirty="0"/>
          </a:p>
        </p:txBody>
      </p:sp>
      <p:sp>
        <p:nvSpPr>
          <p:cNvPr id="3" name="Content Placeholder 2">
            <a:extLst>
              <a:ext uri="{FF2B5EF4-FFF2-40B4-BE49-F238E27FC236}">
                <a16:creationId xmlns:a16="http://schemas.microsoft.com/office/drawing/2014/main" id="{39570425-628D-E644-A560-2319AC023951}"/>
              </a:ext>
            </a:extLst>
          </p:cNvPr>
          <p:cNvSpPr>
            <a:spLocks noGrp="1"/>
          </p:cNvSpPr>
          <p:nvPr>
            <p:ph idx="1"/>
          </p:nvPr>
        </p:nvSpPr>
        <p:spPr/>
        <p:txBody>
          <a:bodyPr>
            <a:normAutofit fontScale="92500" lnSpcReduction="10000"/>
          </a:bodyPr>
          <a:lstStyle/>
          <a:p>
            <a:r>
              <a:rPr lang="en-US" dirty="0"/>
              <a:t>Eligible Entities: State  and local governments, Native American tribal governments, non-profit organizations</a:t>
            </a:r>
          </a:p>
          <a:p>
            <a:r>
              <a:rPr lang="en-US" dirty="0"/>
              <a:t>Total Amount of Funding: $30,000,000</a:t>
            </a:r>
          </a:p>
          <a:p>
            <a:r>
              <a:rPr lang="en-US" dirty="0"/>
              <a:t>Estimated Average Award: $625,000/</a:t>
            </a:r>
            <a:r>
              <a:rPr lang="en-US" dirty="0" err="1"/>
              <a:t>yr</a:t>
            </a:r>
            <a:endParaRPr lang="en-US" dirty="0"/>
          </a:p>
          <a:p>
            <a:r>
              <a:rPr lang="en-US" dirty="0"/>
              <a:t>Length of Award: 48 months</a:t>
            </a:r>
          </a:p>
          <a:p>
            <a:r>
              <a:rPr lang="en-US" dirty="0"/>
              <a:t>Match Requirement: None</a:t>
            </a:r>
          </a:p>
          <a:p>
            <a:r>
              <a:rPr lang="en-US" dirty="0"/>
              <a:t>Application Due Date: March 29, 2021</a:t>
            </a:r>
          </a:p>
          <a:p>
            <a:r>
              <a:rPr lang="en-US" dirty="0"/>
              <a:t>Purpose: </a:t>
            </a:r>
            <a:r>
              <a:rPr lang="en-US"/>
              <a:t>To reduce violent crime against women and promote victim safety through investing in law enforcement, increasing prosecution, and promoting effective prevention.</a:t>
            </a:r>
            <a:endParaRPr lang="en-US" dirty="0"/>
          </a:p>
        </p:txBody>
      </p:sp>
    </p:spTree>
    <p:extLst>
      <p:ext uri="{BB962C8B-B14F-4D97-AF65-F5344CB8AC3E}">
        <p14:creationId xmlns:p14="http://schemas.microsoft.com/office/powerpoint/2010/main" val="16789963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3E58B-31D3-6C4D-BBFE-350936C3D691}"/>
              </a:ext>
            </a:extLst>
          </p:cNvPr>
          <p:cNvSpPr>
            <a:spLocks noGrp="1"/>
          </p:cNvSpPr>
          <p:nvPr>
            <p:ph type="title"/>
          </p:nvPr>
        </p:nvSpPr>
        <p:spPr/>
        <p:txBody>
          <a:bodyPr>
            <a:normAutofit fontScale="90000"/>
          </a:bodyPr>
          <a:lstStyle/>
          <a:p>
            <a:r>
              <a:rPr lang="en-US" dirty="0"/>
              <a:t>Substance Abuse &amp; Mental Health Services Administration</a:t>
            </a:r>
          </a:p>
        </p:txBody>
      </p:sp>
      <p:sp>
        <p:nvSpPr>
          <p:cNvPr id="3" name="Content Placeholder 2">
            <a:extLst>
              <a:ext uri="{FF2B5EF4-FFF2-40B4-BE49-F238E27FC236}">
                <a16:creationId xmlns:a16="http://schemas.microsoft.com/office/drawing/2014/main" id="{DFAFBAF5-0084-0F46-A017-672E3F6693A9}"/>
              </a:ext>
            </a:extLst>
          </p:cNvPr>
          <p:cNvSpPr>
            <a:spLocks noGrp="1"/>
          </p:cNvSpPr>
          <p:nvPr>
            <p:ph idx="1"/>
          </p:nvPr>
        </p:nvSpPr>
        <p:spPr/>
        <p:txBody>
          <a:bodyPr/>
          <a:lstStyle/>
          <a:p>
            <a:r>
              <a:rPr lang="en-US" dirty="0"/>
              <a:t>Tribal Opioid Response</a:t>
            </a:r>
          </a:p>
          <a:p>
            <a:r>
              <a:rPr lang="en-US" dirty="0"/>
              <a:t>Community Service Treatment Centers</a:t>
            </a:r>
          </a:p>
          <a:p>
            <a:r>
              <a:rPr lang="en-US" dirty="0"/>
              <a:t>Tribal Behavioral Health</a:t>
            </a:r>
          </a:p>
          <a:p>
            <a:r>
              <a:rPr lang="en-US" dirty="0"/>
              <a:t>Youth and Family Tree</a:t>
            </a:r>
          </a:p>
          <a:p>
            <a:r>
              <a:rPr lang="en-US" dirty="0"/>
              <a:t>Systems of Care</a:t>
            </a:r>
          </a:p>
          <a:p>
            <a:r>
              <a:rPr lang="en-US" dirty="0"/>
              <a:t>Forecast: Rural Emergency Medical Services Training </a:t>
            </a:r>
          </a:p>
          <a:p>
            <a:r>
              <a:rPr lang="en-US" dirty="0"/>
              <a:t>Forecast: Building Communities of Recovery</a:t>
            </a:r>
          </a:p>
          <a:p>
            <a:endParaRPr lang="en-US" dirty="0"/>
          </a:p>
        </p:txBody>
      </p:sp>
    </p:spTree>
    <p:extLst>
      <p:ext uri="{BB962C8B-B14F-4D97-AF65-F5344CB8AC3E}">
        <p14:creationId xmlns:p14="http://schemas.microsoft.com/office/powerpoint/2010/main" val="21652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F810-1FFD-0745-BB49-3F7F866DF857}"/>
              </a:ext>
            </a:extLst>
          </p:cNvPr>
          <p:cNvSpPr>
            <a:spLocks noGrp="1"/>
          </p:cNvSpPr>
          <p:nvPr>
            <p:ph type="title"/>
          </p:nvPr>
        </p:nvSpPr>
        <p:spPr/>
        <p:txBody>
          <a:bodyPr>
            <a:noAutofit/>
          </a:bodyPr>
          <a:lstStyle/>
          <a:p>
            <a:r>
              <a:rPr lang="en-US" sz="2800" dirty="0"/>
              <a:t>Integrated Networks to Deliver and Sustain Evidence-Based Chronic Disease Self-Management Education Programs</a:t>
            </a:r>
            <a:br>
              <a:rPr lang="en-US" sz="2800" dirty="0"/>
            </a:br>
            <a:endParaRPr lang="en-US" sz="2800" dirty="0"/>
          </a:p>
        </p:txBody>
      </p:sp>
      <p:sp>
        <p:nvSpPr>
          <p:cNvPr id="3" name="Content Placeholder 2">
            <a:extLst>
              <a:ext uri="{FF2B5EF4-FFF2-40B4-BE49-F238E27FC236}">
                <a16:creationId xmlns:a16="http://schemas.microsoft.com/office/drawing/2014/main" id="{1E400517-F361-7F4B-8C08-5B31B54E923D}"/>
              </a:ext>
            </a:extLst>
          </p:cNvPr>
          <p:cNvSpPr>
            <a:spLocks noGrp="1"/>
          </p:cNvSpPr>
          <p:nvPr>
            <p:ph idx="1"/>
          </p:nvPr>
        </p:nvSpPr>
        <p:spPr>
          <a:xfrm>
            <a:off x="838200" y="1929384"/>
            <a:ext cx="10515600" cy="4819286"/>
          </a:xfrm>
        </p:spPr>
        <p:txBody>
          <a:bodyPr>
            <a:normAutofit fontScale="92500" lnSpcReduction="20000"/>
          </a:bodyPr>
          <a:lstStyle/>
          <a:p>
            <a:r>
              <a:rPr lang="en-US" dirty="0"/>
              <a:t>Eligible Entities: 501 c 3s, state and local governments, Indian tribal governments and organizations, CBOS, higher ed</a:t>
            </a:r>
          </a:p>
          <a:p>
            <a:r>
              <a:rPr lang="en-US" dirty="0"/>
              <a:t>Total Amount of Funding: $4,130,440</a:t>
            </a:r>
          </a:p>
          <a:p>
            <a:r>
              <a:rPr lang="en-US" dirty="0"/>
              <a:t>Estimated Average Award: $1,400,000/yr.</a:t>
            </a:r>
          </a:p>
          <a:p>
            <a:r>
              <a:rPr lang="en-US" dirty="0"/>
              <a:t>Application Due Date: February 2, 2021</a:t>
            </a:r>
          </a:p>
          <a:p>
            <a:r>
              <a:rPr lang="en-US" dirty="0"/>
              <a:t>Length of Award: 36 months</a:t>
            </a:r>
          </a:p>
          <a:p>
            <a:r>
              <a:rPr lang="en-US" dirty="0"/>
              <a:t>Match Requirement: None</a:t>
            </a:r>
          </a:p>
          <a:p>
            <a:r>
              <a:rPr lang="en-US" dirty="0"/>
              <a:t>Purpose:</a:t>
            </a:r>
          </a:p>
          <a:p>
            <a:pPr lvl="1"/>
            <a:r>
              <a:rPr lang="en-US" dirty="0"/>
              <a:t>Goal 1: Strengthen state or regional Community Integrated Health Networks that address the social and behavioral determinants of health of older adults and adults with disabilities.</a:t>
            </a:r>
          </a:p>
          <a:p>
            <a:pPr lvl="1"/>
            <a:r>
              <a:rPr lang="en-US" dirty="0"/>
              <a:t>Goal 2: Significantly increase the number of older adults and adults with disabilities who participate in evidence-based CDSME and self-management support programs to empower them to better manage their chronic conditions.</a:t>
            </a:r>
          </a:p>
        </p:txBody>
      </p:sp>
    </p:spTree>
    <p:extLst>
      <p:ext uri="{BB962C8B-B14F-4D97-AF65-F5344CB8AC3E}">
        <p14:creationId xmlns:p14="http://schemas.microsoft.com/office/powerpoint/2010/main" val="6566490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6319-CF80-3B40-B477-F2CF9D05D8FD}"/>
              </a:ext>
            </a:extLst>
          </p:cNvPr>
          <p:cNvSpPr>
            <a:spLocks noGrp="1"/>
          </p:cNvSpPr>
          <p:nvPr>
            <p:ph type="title"/>
          </p:nvPr>
        </p:nvSpPr>
        <p:spPr/>
        <p:txBody>
          <a:bodyPr>
            <a:normAutofit/>
          </a:bodyPr>
          <a:lstStyle/>
          <a:p>
            <a:r>
              <a:rPr lang="en-US" dirty="0"/>
              <a:t>Tribal Opioid Response</a:t>
            </a:r>
          </a:p>
        </p:txBody>
      </p:sp>
      <p:sp>
        <p:nvSpPr>
          <p:cNvPr id="3" name="Content Placeholder 2">
            <a:extLst>
              <a:ext uri="{FF2B5EF4-FFF2-40B4-BE49-F238E27FC236}">
                <a16:creationId xmlns:a16="http://schemas.microsoft.com/office/drawing/2014/main" id="{57FB5B58-FF5F-4C4C-85B2-C79F5CF09364}"/>
              </a:ext>
            </a:extLst>
          </p:cNvPr>
          <p:cNvSpPr>
            <a:spLocks noGrp="1"/>
          </p:cNvSpPr>
          <p:nvPr>
            <p:ph idx="1"/>
          </p:nvPr>
        </p:nvSpPr>
        <p:spPr/>
        <p:txBody>
          <a:bodyPr>
            <a:normAutofit fontScale="92500" lnSpcReduction="20000"/>
          </a:bodyPr>
          <a:lstStyle/>
          <a:p>
            <a:r>
              <a:rPr lang="en-US" dirty="0"/>
              <a:t>Eligible Entities: Tribes and Tribal Organizations</a:t>
            </a:r>
          </a:p>
          <a:p>
            <a:r>
              <a:rPr lang="en-US" dirty="0"/>
              <a:t>Total Amount of Funding: $37,500,000</a:t>
            </a:r>
          </a:p>
          <a:p>
            <a:r>
              <a:rPr lang="en-US" dirty="0"/>
              <a:t>Estimated Average Award: $250,000/</a:t>
            </a:r>
            <a:r>
              <a:rPr lang="en-US" dirty="0" err="1"/>
              <a:t>yr</a:t>
            </a:r>
            <a:endParaRPr lang="en-US" dirty="0"/>
          </a:p>
          <a:p>
            <a:r>
              <a:rPr lang="en-US" dirty="0"/>
              <a:t>Length of Award: 24 months</a:t>
            </a:r>
          </a:p>
          <a:p>
            <a:r>
              <a:rPr lang="en-US" dirty="0"/>
              <a:t>Match Requirement: None</a:t>
            </a:r>
          </a:p>
          <a:p>
            <a:r>
              <a:rPr lang="en-US" dirty="0"/>
              <a:t>Application Due Date: February 16, 2021</a:t>
            </a:r>
          </a:p>
          <a:p>
            <a:r>
              <a:rPr lang="en-US" dirty="0"/>
              <a:t>Purpose: To address the opioid crisis in tribal communities by increasing access to culturally appropriate and evidence-based treatment, including medication-assisted treatment (MAT) using Food and Drug Administration (FDA)-approved medications for the treatment of opioid use disorder (OUD). </a:t>
            </a:r>
          </a:p>
          <a:p>
            <a:endParaRPr lang="en-US" dirty="0"/>
          </a:p>
        </p:txBody>
      </p:sp>
    </p:spTree>
    <p:extLst>
      <p:ext uri="{BB962C8B-B14F-4D97-AF65-F5344CB8AC3E}">
        <p14:creationId xmlns:p14="http://schemas.microsoft.com/office/powerpoint/2010/main" val="18149347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5DEE-D522-CA49-A65A-59531EBBF4FE}"/>
              </a:ext>
            </a:extLst>
          </p:cNvPr>
          <p:cNvSpPr>
            <a:spLocks noGrp="1"/>
          </p:cNvSpPr>
          <p:nvPr>
            <p:ph type="title"/>
          </p:nvPr>
        </p:nvSpPr>
        <p:spPr/>
        <p:txBody>
          <a:bodyPr>
            <a:normAutofit fontScale="90000"/>
          </a:bodyPr>
          <a:lstStyle/>
          <a:p>
            <a:r>
              <a:rPr lang="en-US" dirty="0"/>
              <a:t>Community Service Treatment Centers</a:t>
            </a:r>
          </a:p>
        </p:txBody>
      </p:sp>
      <p:sp>
        <p:nvSpPr>
          <p:cNvPr id="3" name="Content Placeholder 2">
            <a:extLst>
              <a:ext uri="{FF2B5EF4-FFF2-40B4-BE49-F238E27FC236}">
                <a16:creationId xmlns:a16="http://schemas.microsoft.com/office/drawing/2014/main" id="{C44D1934-C340-9440-955A-2334EDDFC21D}"/>
              </a:ext>
            </a:extLst>
          </p:cNvPr>
          <p:cNvSpPr>
            <a:spLocks noGrp="1"/>
          </p:cNvSpPr>
          <p:nvPr>
            <p:ph idx="1"/>
          </p:nvPr>
        </p:nvSpPr>
        <p:spPr/>
        <p:txBody>
          <a:bodyPr>
            <a:normAutofit fontScale="92500" lnSpcReduction="20000"/>
          </a:bodyPr>
          <a:lstStyle/>
          <a:p>
            <a:r>
              <a:rPr lang="en-US" dirty="0"/>
              <a:t>Eligible Entities: Domestic and private non-profit entities, Federally recognized tribes, Urban Indian Organizations </a:t>
            </a:r>
          </a:p>
          <a:p>
            <a:r>
              <a:rPr lang="en-US" dirty="0"/>
              <a:t>Total Amount of Funding: $25,000,000</a:t>
            </a:r>
          </a:p>
          <a:p>
            <a:r>
              <a:rPr lang="en-US" dirty="0"/>
              <a:t>Estimated Average Award: $400,000/</a:t>
            </a:r>
            <a:r>
              <a:rPr lang="en-US" dirty="0" err="1"/>
              <a:t>yr</a:t>
            </a:r>
            <a:endParaRPr lang="en-US" dirty="0"/>
          </a:p>
          <a:p>
            <a:r>
              <a:rPr lang="en-US" dirty="0"/>
              <a:t>Length of Award: 60 months</a:t>
            </a:r>
          </a:p>
          <a:p>
            <a:r>
              <a:rPr lang="en-US" dirty="0"/>
              <a:t>Match Requirement: None</a:t>
            </a:r>
          </a:p>
          <a:p>
            <a:r>
              <a:rPr lang="en-US" dirty="0"/>
              <a:t>Application Due Date: February 12, 2021</a:t>
            </a:r>
          </a:p>
          <a:p>
            <a:r>
              <a:rPr lang="en-US" dirty="0"/>
              <a:t>Purpose: To provide and increase access to effective trauma-focused treatment and services systems in communities for children and adolescents, and their families who experience traumatic events throughout the nation. </a:t>
            </a:r>
            <a:r>
              <a:rPr lang="en-US" b="1" dirty="0"/>
              <a:t>NOTE</a:t>
            </a:r>
            <a:r>
              <a:rPr lang="en-US" dirty="0"/>
              <a:t>: Geographic distribution will be a key factor in funding applications for this program. </a:t>
            </a:r>
          </a:p>
          <a:p>
            <a:endParaRPr lang="en-US" dirty="0"/>
          </a:p>
        </p:txBody>
      </p:sp>
    </p:spTree>
    <p:extLst>
      <p:ext uri="{BB962C8B-B14F-4D97-AF65-F5344CB8AC3E}">
        <p14:creationId xmlns:p14="http://schemas.microsoft.com/office/powerpoint/2010/main" val="11328284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BF64-A992-0B40-A4D4-24BC2A9D1CE7}"/>
              </a:ext>
            </a:extLst>
          </p:cNvPr>
          <p:cNvSpPr>
            <a:spLocks noGrp="1"/>
          </p:cNvSpPr>
          <p:nvPr>
            <p:ph type="title"/>
          </p:nvPr>
        </p:nvSpPr>
        <p:spPr/>
        <p:txBody>
          <a:bodyPr/>
          <a:lstStyle/>
          <a:p>
            <a:r>
              <a:rPr lang="en-US" dirty="0"/>
              <a:t>Tribal Behavioral Health</a:t>
            </a:r>
          </a:p>
        </p:txBody>
      </p:sp>
      <p:sp>
        <p:nvSpPr>
          <p:cNvPr id="3" name="Content Placeholder 2">
            <a:extLst>
              <a:ext uri="{FF2B5EF4-FFF2-40B4-BE49-F238E27FC236}">
                <a16:creationId xmlns:a16="http://schemas.microsoft.com/office/drawing/2014/main" id="{98B79D34-21F8-154B-8A9A-B81E49F2722A}"/>
              </a:ext>
            </a:extLst>
          </p:cNvPr>
          <p:cNvSpPr>
            <a:spLocks noGrp="1"/>
          </p:cNvSpPr>
          <p:nvPr>
            <p:ph idx="1"/>
          </p:nvPr>
        </p:nvSpPr>
        <p:spPr/>
        <p:txBody>
          <a:bodyPr>
            <a:normAutofit fontScale="92500" lnSpcReduction="10000"/>
          </a:bodyPr>
          <a:lstStyle/>
          <a:p>
            <a:r>
              <a:rPr lang="en-US" dirty="0"/>
              <a:t>Eligible Entities: AI/AN Tribes and Villages, tribally-chartered organizations and Urban Indian Organizations</a:t>
            </a:r>
          </a:p>
          <a:p>
            <a:r>
              <a:rPr lang="en-US" dirty="0"/>
              <a:t>Total Amount of Funding: $7,320,000</a:t>
            </a:r>
          </a:p>
          <a:p>
            <a:r>
              <a:rPr lang="en-US" dirty="0"/>
              <a:t>Estimated Average Award: $250,000/</a:t>
            </a:r>
            <a:r>
              <a:rPr lang="en-US" dirty="0" err="1"/>
              <a:t>yr</a:t>
            </a:r>
            <a:endParaRPr lang="en-US" dirty="0"/>
          </a:p>
          <a:p>
            <a:r>
              <a:rPr lang="en-US" dirty="0"/>
              <a:t>Length of Award: 60 months</a:t>
            </a:r>
          </a:p>
          <a:p>
            <a:r>
              <a:rPr lang="en-US" dirty="0"/>
              <a:t>Match Requirement: None</a:t>
            </a:r>
          </a:p>
          <a:p>
            <a:r>
              <a:rPr lang="en-US" dirty="0"/>
              <a:t>Application Due Date: February 8, 2021</a:t>
            </a:r>
          </a:p>
          <a:p>
            <a:r>
              <a:rPr lang="en-US" dirty="0"/>
              <a:t>Purpose: To prevent suicide and substance misuse, reduce the impact of trauma, and promote mental health among American Indian/Alaska Native (AI/AN) youth through the age of 24 years.</a:t>
            </a:r>
          </a:p>
          <a:p>
            <a:endParaRPr lang="en-US" dirty="0"/>
          </a:p>
          <a:p>
            <a:endParaRPr lang="en-US" dirty="0"/>
          </a:p>
        </p:txBody>
      </p:sp>
    </p:spTree>
    <p:extLst>
      <p:ext uri="{BB962C8B-B14F-4D97-AF65-F5344CB8AC3E}">
        <p14:creationId xmlns:p14="http://schemas.microsoft.com/office/powerpoint/2010/main" val="3737372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85BB-948E-C749-840D-1FBD9873917E}"/>
              </a:ext>
            </a:extLst>
          </p:cNvPr>
          <p:cNvSpPr>
            <a:spLocks noGrp="1"/>
          </p:cNvSpPr>
          <p:nvPr>
            <p:ph type="title"/>
          </p:nvPr>
        </p:nvSpPr>
        <p:spPr/>
        <p:txBody>
          <a:bodyPr/>
          <a:lstStyle/>
          <a:p>
            <a:r>
              <a:rPr lang="en-US" dirty="0"/>
              <a:t>Youth and Family Tree</a:t>
            </a:r>
          </a:p>
        </p:txBody>
      </p:sp>
      <p:sp>
        <p:nvSpPr>
          <p:cNvPr id="3" name="Content Placeholder 2">
            <a:extLst>
              <a:ext uri="{FF2B5EF4-FFF2-40B4-BE49-F238E27FC236}">
                <a16:creationId xmlns:a16="http://schemas.microsoft.com/office/drawing/2014/main" id="{D612DA54-32A4-AC4F-AF3A-5317AD095559}"/>
              </a:ext>
            </a:extLst>
          </p:cNvPr>
          <p:cNvSpPr>
            <a:spLocks noGrp="1"/>
          </p:cNvSpPr>
          <p:nvPr>
            <p:ph idx="1"/>
          </p:nvPr>
        </p:nvSpPr>
        <p:spPr/>
        <p:txBody>
          <a:bodyPr>
            <a:normAutofit fontScale="92500" lnSpcReduction="20000"/>
          </a:bodyPr>
          <a:lstStyle/>
          <a:p>
            <a:r>
              <a:rPr lang="en-US" dirty="0"/>
              <a:t>Eligible Entities: State, City, County, Tribal governments, non-profit organizations, FQHCs, community and faith-based organizations</a:t>
            </a:r>
          </a:p>
          <a:p>
            <a:r>
              <a:rPr lang="en-US" dirty="0"/>
              <a:t>Total Amount of Funding: $9,500,000</a:t>
            </a:r>
          </a:p>
          <a:p>
            <a:r>
              <a:rPr lang="en-US" dirty="0"/>
              <a:t>Estimated Average Award: $550,000</a:t>
            </a:r>
          </a:p>
          <a:p>
            <a:r>
              <a:rPr lang="en-US" dirty="0"/>
              <a:t>Length of Award: 60 months</a:t>
            </a:r>
          </a:p>
          <a:p>
            <a:r>
              <a:rPr lang="en-US" dirty="0"/>
              <a:t>Match Requirement: None</a:t>
            </a:r>
          </a:p>
          <a:p>
            <a:r>
              <a:rPr lang="en-US" dirty="0"/>
              <a:t>Application Due Date: February 8, 2021</a:t>
            </a:r>
          </a:p>
          <a:p>
            <a:r>
              <a:rPr lang="en-US" dirty="0"/>
              <a:t>Purpose: To enhance and expand comprehensive treatment, early intervention, and recovery support services for adolescents (ages 12-18) and transitional aged youth (16-25) with substance use disorders (SUD) and/or co-occurring substance use and mental disorders (COD), and their families/primary care givers</a:t>
            </a:r>
          </a:p>
          <a:p>
            <a:endParaRPr lang="en-US" dirty="0"/>
          </a:p>
        </p:txBody>
      </p:sp>
      <p:sp>
        <p:nvSpPr>
          <p:cNvPr id="5" name="Rectangle 1">
            <a:extLst>
              <a:ext uri="{FF2B5EF4-FFF2-40B4-BE49-F238E27FC236}">
                <a16:creationId xmlns:a16="http://schemas.microsoft.com/office/drawing/2014/main" id="{B33EEEEF-570A-C34F-8A89-B344D18F4380}"/>
              </a:ext>
            </a:extLst>
          </p:cNvPr>
          <p:cNvSpPr>
            <a:spLocks noChangeArrowheads="1"/>
          </p:cNvSpPr>
          <p:nvPr/>
        </p:nvSpPr>
        <p:spPr bwMode="auto">
          <a:xfrm>
            <a:off x="1789670" y="169021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chemeClr val="tx1"/>
                </a:solidFill>
                <a:effectLst/>
                <a:latin typeface="Times"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60368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819F-95C6-B141-B76E-E597400C8C22}"/>
              </a:ext>
            </a:extLst>
          </p:cNvPr>
          <p:cNvSpPr>
            <a:spLocks noGrp="1"/>
          </p:cNvSpPr>
          <p:nvPr>
            <p:ph type="title"/>
          </p:nvPr>
        </p:nvSpPr>
        <p:spPr/>
        <p:txBody>
          <a:bodyPr/>
          <a:lstStyle/>
          <a:p>
            <a:r>
              <a:rPr lang="en-US" dirty="0"/>
              <a:t>Systems of Care</a:t>
            </a:r>
          </a:p>
        </p:txBody>
      </p:sp>
      <p:sp>
        <p:nvSpPr>
          <p:cNvPr id="3" name="Content Placeholder 2">
            <a:extLst>
              <a:ext uri="{FF2B5EF4-FFF2-40B4-BE49-F238E27FC236}">
                <a16:creationId xmlns:a16="http://schemas.microsoft.com/office/drawing/2014/main" id="{FE98ED6C-FFD2-4646-93A6-DCB2B86195D7}"/>
              </a:ext>
            </a:extLst>
          </p:cNvPr>
          <p:cNvSpPr>
            <a:spLocks noGrp="1"/>
          </p:cNvSpPr>
          <p:nvPr>
            <p:ph idx="1"/>
          </p:nvPr>
        </p:nvSpPr>
        <p:spPr/>
        <p:txBody>
          <a:bodyPr>
            <a:normAutofit fontScale="92500" lnSpcReduction="20000"/>
          </a:bodyPr>
          <a:lstStyle/>
          <a:p>
            <a:r>
              <a:rPr lang="en-US" dirty="0"/>
              <a:t>Eligible Entities: Includes Consortia of tribes are eligible but each tribe must indicate its support. At least two awards will be made to tribes or tribal organizations.</a:t>
            </a:r>
          </a:p>
          <a:p>
            <a:r>
              <a:rPr lang="en-US" dirty="0"/>
              <a:t>Total Amount of Funding: $15,000,000</a:t>
            </a:r>
          </a:p>
          <a:p>
            <a:r>
              <a:rPr lang="en-US" dirty="0"/>
              <a:t>Estimated Average Award: $1,000,000</a:t>
            </a:r>
          </a:p>
          <a:p>
            <a:r>
              <a:rPr lang="en-US" dirty="0"/>
              <a:t>Length of Award: 48 months</a:t>
            </a:r>
          </a:p>
          <a:p>
            <a:r>
              <a:rPr lang="en-US" dirty="0"/>
              <a:t>Match Requirement: 33% in Years 1-3; 100% match in Year 4. Match may be in-kind</a:t>
            </a:r>
          </a:p>
          <a:p>
            <a:r>
              <a:rPr lang="en-US" dirty="0"/>
              <a:t>Application Due Date: February 5, 2021</a:t>
            </a:r>
          </a:p>
          <a:p>
            <a:r>
              <a:rPr lang="en-US" dirty="0"/>
              <a:t>Purpose: To improve the mental health outcomes for children and youth, birth through age 21, with serious emotional disturbances (SED), and their families.</a:t>
            </a:r>
          </a:p>
          <a:p>
            <a:endParaRPr lang="en-US" dirty="0"/>
          </a:p>
          <a:p>
            <a:endParaRPr lang="en-US" dirty="0"/>
          </a:p>
        </p:txBody>
      </p:sp>
    </p:spTree>
    <p:extLst>
      <p:ext uri="{BB962C8B-B14F-4D97-AF65-F5344CB8AC3E}">
        <p14:creationId xmlns:p14="http://schemas.microsoft.com/office/powerpoint/2010/main" val="21906517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B590-0979-5143-9490-65FD350A77C4}"/>
              </a:ext>
            </a:extLst>
          </p:cNvPr>
          <p:cNvSpPr>
            <a:spLocks noGrp="1"/>
          </p:cNvSpPr>
          <p:nvPr>
            <p:ph type="title"/>
          </p:nvPr>
        </p:nvSpPr>
        <p:spPr/>
        <p:txBody>
          <a:bodyPr>
            <a:normAutofit fontScale="90000"/>
          </a:bodyPr>
          <a:lstStyle/>
          <a:p>
            <a:r>
              <a:rPr lang="en-US" dirty="0"/>
              <a:t>Rural Emergency Medical Services Training </a:t>
            </a:r>
          </a:p>
        </p:txBody>
      </p:sp>
      <p:sp>
        <p:nvSpPr>
          <p:cNvPr id="3" name="Content Placeholder 2">
            <a:extLst>
              <a:ext uri="{FF2B5EF4-FFF2-40B4-BE49-F238E27FC236}">
                <a16:creationId xmlns:a16="http://schemas.microsoft.com/office/drawing/2014/main" id="{62694EF7-B1B1-DA40-AD7C-3031356D4482}"/>
              </a:ext>
            </a:extLst>
          </p:cNvPr>
          <p:cNvSpPr>
            <a:spLocks noGrp="1"/>
          </p:cNvSpPr>
          <p:nvPr>
            <p:ph idx="1"/>
          </p:nvPr>
        </p:nvSpPr>
        <p:spPr/>
        <p:txBody>
          <a:bodyPr>
            <a:normAutofit/>
          </a:bodyPr>
          <a:lstStyle/>
          <a:p>
            <a:r>
              <a:rPr lang="en-US" dirty="0"/>
              <a:t>Eligible Entities: Rural emergency medical service agencies operated by a local or tribal government</a:t>
            </a:r>
          </a:p>
          <a:p>
            <a:r>
              <a:rPr lang="en-US" dirty="0"/>
              <a:t>Total Amount of Funding: $5,500,500</a:t>
            </a:r>
          </a:p>
          <a:p>
            <a:r>
              <a:rPr lang="en-US" dirty="0"/>
              <a:t>Estimated Average Award: $200,000</a:t>
            </a:r>
          </a:p>
          <a:p>
            <a:r>
              <a:rPr lang="en-US" dirty="0"/>
              <a:t>Length of Award: 12 months</a:t>
            </a:r>
          </a:p>
          <a:p>
            <a:r>
              <a:rPr lang="en-US" dirty="0"/>
              <a:t>Match Requirement: None</a:t>
            </a:r>
          </a:p>
          <a:p>
            <a:r>
              <a:rPr lang="en-US" dirty="0"/>
              <a:t>Application Due Date: February 16, 2021</a:t>
            </a:r>
          </a:p>
          <a:p>
            <a:r>
              <a:rPr lang="en-US" dirty="0"/>
              <a:t>Purpose: To recruit and train emergency medical services (EMS) personnel in rural areas</a:t>
            </a:r>
          </a:p>
          <a:p>
            <a:endParaRPr lang="en-US" dirty="0"/>
          </a:p>
        </p:txBody>
      </p:sp>
    </p:spTree>
    <p:extLst>
      <p:ext uri="{BB962C8B-B14F-4D97-AF65-F5344CB8AC3E}">
        <p14:creationId xmlns:p14="http://schemas.microsoft.com/office/powerpoint/2010/main" val="41801235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1C05-323B-6E4F-A176-32014595B982}"/>
              </a:ext>
            </a:extLst>
          </p:cNvPr>
          <p:cNvSpPr>
            <a:spLocks noGrp="1"/>
          </p:cNvSpPr>
          <p:nvPr>
            <p:ph type="title"/>
          </p:nvPr>
        </p:nvSpPr>
        <p:spPr/>
        <p:txBody>
          <a:bodyPr>
            <a:normAutofit/>
          </a:bodyPr>
          <a:lstStyle/>
          <a:p>
            <a:r>
              <a:rPr lang="en-US" dirty="0"/>
              <a:t>Building Communities of Recovery</a:t>
            </a:r>
          </a:p>
        </p:txBody>
      </p:sp>
      <p:sp>
        <p:nvSpPr>
          <p:cNvPr id="3" name="Content Placeholder 2">
            <a:extLst>
              <a:ext uri="{FF2B5EF4-FFF2-40B4-BE49-F238E27FC236}">
                <a16:creationId xmlns:a16="http://schemas.microsoft.com/office/drawing/2014/main" id="{1B9229EA-775C-4E4E-A4F8-C55390A4B47A}"/>
              </a:ext>
            </a:extLst>
          </p:cNvPr>
          <p:cNvSpPr>
            <a:spLocks noGrp="1"/>
          </p:cNvSpPr>
          <p:nvPr>
            <p:ph idx="1"/>
          </p:nvPr>
        </p:nvSpPr>
        <p:spPr/>
        <p:txBody>
          <a:bodyPr>
            <a:normAutofit fontScale="92500" lnSpcReduction="20000"/>
          </a:bodyPr>
          <a:lstStyle/>
          <a:p>
            <a:r>
              <a:rPr lang="en-US" dirty="0"/>
              <a:t>Eligible Entities: RCOs that are domestic private nonprofit entities in states, territories, or tribes. RCOs are independent, non-profit organizations led and governed by representatives of local communities of recovery. </a:t>
            </a:r>
          </a:p>
          <a:p>
            <a:r>
              <a:rPr lang="en-US" dirty="0"/>
              <a:t>Total Amount of Funding: $5,880,000</a:t>
            </a:r>
          </a:p>
          <a:p>
            <a:r>
              <a:rPr lang="en-US" dirty="0"/>
              <a:t>Estimated Average Award: $200,000</a:t>
            </a:r>
          </a:p>
          <a:p>
            <a:r>
              <a:rPr lang="en-US" dirty="0"/>
              <a:t>Length of Award: 36 months</a:t>
            </a:r>
          </a:p>
          <a:p>
            <a:r>
              <a:rPr lang="en-US" dirty="0"/>
              <a:t>Match Requirement: Yes - 15%</a:t>
            </a:r>
          </a:p>
          <a:p>
            <a:r>
              <a:rPr lang="en-US" dirty="0"/>
              <a:t>Application Due Date: February 15, 2021</a:t>
            </a:r>
          </a:p>
          <a:p>
            <a:r>
              <a:rPr lang="en-US" dirty="0"/>
              <a:t>Purpose: To mobilize resources within, and outside of, the recovery community to increase the prevalence and quality of long-term recovery support from substance abuse and addiction. </a:t>
            </a:r>
          </a:p>
          <a:p>
            <a:endParaRPr lang="en-US" dirty="0"/>
          </a:p>
        </p:txBody>
      </p:sp>
    </p:spTree>
    <p:extLst>
      <p:ext uri="{BB962C8B-B14F-4D97-AF65-F5344CB8AC3E}">
        <p14:creationId xmlns:p14="http://schemas.microsoft.com/office/powerpoint/2010/main" val="34677233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0BDF3-6368-664B-AE0F-2B5408FB14DE}"/>
              </a:ext>
            </a:extLst>
          </p:cNvPr>
          <p:cNvSpPr>
            <a:spLocks noGrp="1"/>
          </p:cNvSpPr>
          <p:nvPr>
            <p:ph type="title"/>
          </p:nvPr>
        </p:nvSpPr>
        <p:spPr/>
        <p:txBody>
          <a:bodyPr/>
          <a:lstStyle/>
          <a:p>
            <a:r>
              <a:rPr lang="en-US" dirty="0"/>
              <a:t>Department of Agriculture</a:t>
            </a:r>
          </a:p>
        </p:txBody>
      </p:sp>
      <p:sp>
        <p:nvSpPr>
          <p:cNvPr id="3" name="Content Placeholder 2">
            <a:extLst>
              <a:ext uri="{FF2B5EF4-FFF2-40B4-BE49-F238E27FC236}">
                <a16:creationId xmlns:a16="http://schemas.microsoft.com/office/drawing/2014/main" id="{A617EEA6-F7AF-7F48-A035-24B3AD068231}"/>
              </a:ext>
            </a:extLst>
          </p:cNvPr>
          <p:cNvSpPr>
            <a:spLocks noGrp="1"/>
          </p:cNvSpPr>
          <p:nvPr>
            <p:ph idx="1"/>
          </p:nvPr>
        </p:nvSpPr>
        <p:spPr/>
        <p:txBody>
          <a:bodyPr>
            <a:normAutofit fontScale="92500" lnSpcReduction="10000"/>
          </a:bodyPr>
          <a:lstStyle/>
          <a:p>
            <a:r>
              <a:rPr lang="en-US" dirty="0"/>
              <a:t>Eligible Entities: </a:t>
            </a:r>
          </a:p>
          <a:p>
            <a:r>
              <a:rPr lang="en-US" dirty="0"/>
              <a:t>Total Amount of Funding: $1,000,000</a:t>
            </a:r>
          </a:p>
          <a:p>
            <a:r>
              <a:rPr lang="en-US" dirty="0"/>
              <a:t>Estimated Average Award: $2,000-$200,000</a:t>
            </a:r>
          </a:p>
          <a:p>
            <a:r>
              <a:rPr lang="en-US" dirty="0"/>
              <a:t>Application Due Date: February 2, 2021</a:t>
            </a:r>
          </a:p>
          <a:p>
            <a:r>
              <a:rPr lang="en-US" dirty="0"/>
              <a:t>Length of Award: 12 months</a:t>
            </a:r>
          </a:p>
          <a:p>
            <a:r>
              <a:rPr lang="en-US" dirty="0"/>
              <a:t>Match Requirement: None</a:t>
            </a:r>
          </a:p>
          <a:p>
            <a:r>
              <a:rPr lang="en-US" dirty="0"/>
              <a:t>Purpose: to improve the likelihood that persons eligible for FDPIR will make healthy food choices consistent with the current Dietary Guidelines for Americans</a:t>
            </a:r>
          </a:p>
          <a:p>
            <a:pPr marL="0" indent="0">
              <a:buNone/>
            </a:pPr>
            <a:endParaRPr lang="en-US" dirty="0"/>
          </a:p>
        </p:txBody>
      </p:sp>
    </p:spTree>
    <p:extLst>
      <p:ext uri="{BB962C8B-B14F-4D97-AF65-F5344CB8AC3E}">
        <p14:creationId xmlns:p14="http://schemas.microsoft.com/office/powerpoint/2010/main" val="36562715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2C38F4-5336-C243-B375-4FF6DA43F628}"/>
              </a:ext>
            </a:extLst>
          </p:cNvPr>
          <p:cNvSpPr>
            <a:spLocks noGrp="1"/>
          </p:cNvSpPr>
          <p:nvPr>
            <p:ph type="title"/>
          </p:nvPr>
        </p:nvSpPr>
        <p:spPr>
          <a:xfrm>
            <a:off x="838200" y="365125"/>
            <a:ext cx="10515600" cy="3968334"/>
          </a:xfrm>
        </p:spPr>
        <p:txBody>
          <a:bodyPr>
            <a:normAutofit/>
          </a:bodyPr>
          <a:lstStyle/>
          <a:p>
            <a:pPr algn="ctr"/>
            <a:r>
              <a:rPr lang="en-US" sz="6000" dirty="0"/>
              <a:t>Questions?</a:t>
            </a:r>
          </a:p>
        </p:txBody>
      </p:sp>
      <p:sp>
        <p:nvSpPr>
          <p:cNvPr id="10" name="Rectangle 2">
            <a:extLst>
              <a:ext uri="{FF2B5EF4-FFF2-40B4-BE49-F238E27FC236}">
                <a16:creationId xmlns:a16="http://schemas.microsoft.com/office/drawing/2014/main" id="{B8EDA1D3-DA2D-3549-8DCC-DA67262C95CA}"/>
              </a:ext>
            </a:extLst>
          </p:cNvPr>
          <p:cNvSpPr>
            <a:spLocks noChangeArrowheads="1"/>
          </p:cNvSpPr>
          <p:nvPr/>
        </p:nvSpPr>
        <p:spPr bwMode="auto">
          <a:xfrm>
            <a:off x="1084520" y="3099756"/>
            <a:ext cx="3368210"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Stephen Reichard</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6124 N. Williams Avenue</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Portland, OR 97217</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509-999-3091</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err="1">
                <a:solidFill>
                  <a:srgbClr val="000000"/>
                </a:solidFill>
                <a:latin typeface="Calibri" panose="020F0502020204030204" pitchFamily="34" charset="0"/>
                <a:cs typeface="Calibri" panose="020F0502020204030204" pitchFamily="34" charset="0"/>
              </a:rPr>
              <a:t>Stephen@reichardandassociates.com</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 descr="o">
            <a:hlinkClick r:id="rId2"/>
            <a:extLst>
              <a:ext uri="{FF2B5EF4-FFF2-40B4-BE49-F238E27FC236}">
                <a16:creationId xmlns:a16="http://schemas.microsoft.com/office/drawing/2014/main" id="{9A5B2D60-1BC5-3B46-B26A-4285E04F40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521" y="4726172"/>
            <a:ext cx="1571625" cy="7524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a:hlinkClick r:id="rId2"/>
            <a:extLst>
              <a:ext uri="{FF2B5EF4-FFF2-40B4-BE49-F238E27FC236}">
                <a16:creationId xmlns:a16="http://schemas.microsoft.com/office/drawing/2014/main" id="{E410EF31-4768-4140-8183-8D457C88CCF7}"/>
              </a:ext>
            </a:extLst>
          </p:cNvPr>
          <p:cNvSpPr>
            <a:spLocks noChangeArrowheads="1"/>
          </p:cNvSpPr>
          <p:nvPr/>
        </p:nvSpPr>
        <p:spPr bwMode="auto">
          <a:xfrm>
            <a:off x="1084520" y="581657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954F72"/>
                </a:solidFill>
                <a:effectLst/>
                <a:latin typeface="Calibri" panose="020F0502020204030204" pitchFamily="34" charset="0"/>
                <a:ea typeface="Times New Roman" panose="02020603050405020304" pitchFamily="18" charset="0"/>
                <a:cs typeface="Calibri" panose="020F0502020204030204" pitchFamily="34" charset="0"/>
                <a:hlinkClick r:id="rId2"/>
              </a:rPr>
              <a:t>www.reichardandassociates.com</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arc of the moral universe is long but it bends towards justice. </a:t>
            </a:r>
            <a:r>
              <a:rPr kumimoji="0" lang="en-US" altLang="en-US" sz="11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Martin Luther King, Jr.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272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DC7C-61F5-3446-847E-BAADB8F69A8B}"/>
              </a:ext>
            </a:extLst>
          </p:cNvPr>
          <p:cNvSpPr>
            <a:spLocks noGrp="1"/>
          </p:cNvSpPr>
          <p:nvPr>
            <p:ph type="title"/>
          </p:nvPr>
        </p:nvSpPr>
        <p:spPr/>
        <p:txBody>
          <a:bodyPr>
            <a:noAutofit/>
          </a:bodyPr>
          <a:lstStyle/>
          <a:p>
            <a:r>
              <a:rPr lang="en-US" sz="3200" dirty="0"/>
              <a:t>Empowering Communities to Address Behavioral Health and Chronic Pain through Chronic Disease Self-Management Education Programs</a:t>
            </a:r>
          </a:p>
        </p:txBody>
      </p:sp>
      <p:sp>
        <p:nvSpPr>
          <p:cNvPr id="6" name="Content Placeholder 2">
            <a:extLst>
              <a:ext uri="{FF2B5EF4-FFF2-40B4-BE49-F238E27FC236}">
                <a16:creationId xmlns:a16="http://schemas.microsoft.com/office/drawing/2014/main" id="{4BCC0C3E-BC69-674A-B700-78EDCD6935D7}"/>
              </a:ext>
            </a:extLst>
          </p:cNvPr>
          <p:cNvSpPr txBox="1">
            <a:spLocks/>
          </p:cNvSpPr>
          <p:nvPr/>
        </p:nvSpPr>
        <p:spPr>
          <a:xfrm>
            <a:off x="990600" y="1848679"/>
            <a:ext cx="10515600" cy="490993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Eligible Entities: 501 c 3s, state and local governments, Indian tribal governments and organizations, CBOS, higher ed</a:t>
            </a:r>
          </a:p>
          <a:p>
            <a:r>
              <a:rPr lang="en-US" dirty="0"/>
              <a:t>Total Amount of Funding: $2,000,000</a:t>
            </a:r>
          </a:p>
          <a:p>
            <a:r>
              <a:rPr lang="en-US" dirty="0"/>
              <a:t>Estimated Average Award: $250,000/</a:t>
            </a:r>
            <a:r>
              <a:rPr lang="en-US" dirty="0" err="1"/>
              <a:t>yr</a:t>
            </a:r>
            <a:endParaRPr lang="en-US" dirty="0"/>
          </a:p>
          <a:p>
            <a:r>
              <a:rPr lang="en-US" dirty="0"/>
              <a:t>Application Due Date: February 2, 2021</a:t>
            </a:r>
          </a:p>
          <a:p>
            <a:r>
              <a:rPr lang="en-US" dirty="0"/>
              <a:t>Length of Award: 36 months</a:t>
            </a:r>
          </a:p>
          <a:p>
            <a:r>
              <a:rPr lang="en-US" dirty="0"/>
              <a:t>Match Requirement: None</a:t>
            </a:r>
          </a:p>
          <a:p>
            <a:r>
              <a:rPr lang="en-US" dirty="0"/>
              <a:t>Purpose: This funding opportunity is designed for applicants to propose how they will develop capacity for, deliver, and sustain evidence-based self-management education and support programs that address behavioral health and/or chronic pain among older adults and adults with disabilities.  Goal 1: Through robust partnerships, develop a strategy for addressing behavioral health and/or chronic pain among older adults and adults with disabilities living in your community.  Goal 2: Significantly increase the number of older adults and adults with disabilities who participate in evidence-based self-management education and/or self-management support programs to empower them to better manage these chronic condition(s), while concurrently pursuing the sustainability of these programs beyond the end of the grant period.</a:t>
            </a:r>
          </a:p>
        </p:txBody>
      </p:sp>
    </p:spTree>
    <p:extLst>
      <p:ext uri="{BB962C8B-B14F-4D97-AF65-F5344CB8AC3E}">
        <p14:creationId xmlns:p14="http://schemas.microsoft.com/office/powerpoint/2010/main" val="401644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DA157-FC3B-6643-8395-F1AD4C8A6CBD}"/>
              </a:ext>
            </a:extLst>
          </p:cNvPr>
          <p:cNvSpPr>
            <a:spLocks noGrp="1"/>
          </p:cNvSpPr>
          <p:nvPr>
            <p:ph type="title"/>
          </p:nvPr>
        </p:nvSpPr>
        <p:spPr/>
        <p:txBody>
          <a:bodyPr>
            <a:normAutofit fontScale="90000"/>
          </a:bodyPr>
          <a:lstStyle/>
          <a:p>
            <a:r>
              <a:rPr lang="en-US" dirty="0"/>
              <a:t>Administration for Native Americans</a:t>
            </a:r>
          </a:p>
        </p:txBody>
      </p:sp>
      <p:sp>
        <p:nvSpPr>
          <p:cNvPr id="3" name="Content Placeholder 2">
            <a:extLst>
              <a:ext uri="{FF2B5EF4-FFF2-40B4-BE49-F238E27FC236}">
                <a16:creationId xmlns:a16="http://schemas.microsoft.com/office/drawing/2014/main" id="{FC74B92C-45F8-0A4D-9C17-50F4586D4A5C}"/>
              </a:ext>
            </a:extLst>
          </p:cNvPr>
          <p:cNvSpPr>
            <a:spLocks noGrp="1"/>
          </p:cNvSpPr>
          <p:nvPr>
            <p:ph idx="1"/>
          </p:nvPr>
        </p:nvSpPr>
        <p:spPr/>
        <p:txBody>
          <a:bodyPr/>
          <a:lstStyle/>
          <a:p>
            <a:r>
              <a:rPr lang="en-US" dirty="0"/>
              <a:t>Social and Economic Development Strategies</a:t>
            </a:r>
          </a:p>
          <a:p>
            <a:r>
              <a:rPr lang="en-US" dirty="0"/>
              <a:t>Social and Economic Opportunity – Growing Organizations (SEDS-GO)</a:t>
            </a:r>
          </a:p>
          <a:p>
            <a:r>
              <a:rPr lang="en-US" dirty="0"/>
              <a:t>Esther Martinez Language Preservation Initiative</a:t>
            </a:r>
          </a:p>
          <a:p>
            <a:r>
              <a:rPr lang="en-US" dirty="0"/>
              <a:t>Native American Language Preservation</a:t>
            </a:r>
          </a:p>
        </p:txBody>
      </p:sp>
    </p:spTree>
    <p:extLst>
      <p:ext uri="{BB962C8B-B14F-4D97-AF65-F5344CB8AC3E}">
        <p14:creationId xmlns:p14="http://schemas.microsoft.com/office/powerpoint/2010/main" val="259245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66F39-90B6-DA4C-86DE-81DACEAF001D}"/>
              </a:ext>
            </a:extLst>
          </p:cNvPr>
          <p:cNvSpPr>
            <a:spLocks noGrp="1"/>
          </p:cNvSpPr>
          <p:nvPr>
            <p:ph type="title"/>
          </p:nvPr>
        </p:nvSpPr>
        <p:spPr/>
        <p:txBody>
          <a:bodyPr>
            <a:normAutofit fontScale="90000"/>
          </a:bodyPr>
          <a:lstStyle/>
          <a:p>
            <a:r>
              <a:rPr lang="en-US" dirty="0"/>
              <a:t>Forecast - Social and Economic Development Strategies</a:t>
            </a:r>
          </a:p>
        </p:txBody>
      </p:sp>
      <p:sp>
        <p:nvSpPr>
          <p:cNvPr id="7" name="Content Placeholder 2">
            <a:extLst>
              <a:ext uri="{FF2B5EF4-FFF2-40B4-BE49-F238E27FC236}">
                <a16:creationId xmlns:a16="http://schemas.microsoft.com/office/drawing/2014/main" id="{42F6226D-CD07-1345-9AD8-2647470200EA}"/>
              </a:ext>
            </a:extLst>
          </p:cNvPr>
          <p:cNvSpPr>
            <a:spLocks noGrp="1"/>
          </p:cNvSpPr>
          <p:nvPr>
            <p:ph idx="1"/>
          </p:nvPr>
        </p:nvSpPr>
        <p:spPr>
          <a:xfrm>
            <a:off x="838200" y="1929383"/>
            <a:ext cx="10515600" cy="4692133"/>
          </a:xfrm>
        </p:spPr>
        <p:txBody>
          <a:bodyPr>
            <a:normAutofit fontScale="92500" lnSpcReduction="20000"/>
          </a:bodyPr>
          <a:lstStyle/>
          <a:p>
            <a:r>
              <a:rPr lang="en-US" dirty="0"/>
              <a:t>Eligible Entities: Native American tribal organizations (other than Federally recognized tribal governments), Native American tribal governments, Non-profit organizations representing American Indians/Alaska Natives, Native Hawaiians/Pacific Islanders</a:t>
            </a:r>
          </a:p>
          <a:p>
            <a:r>
              <a:rPr lang="en-US" dirty="0"/>
              <a:t>Total Amount of Funding: $8,500,000</a:t>
            </a:r>
          </a:p>
          <a:p>
            <a:r>
              <a:rPr lang="en-US" dirty="0"/>
              <a:t>Estimated Average Award: $100,000-$400,000</a:t>
            </a:r>
          </a:p>
          <a:p>
            <a:r>
              <a:rPr lang="en-US" dirty="0"/>
              <a:t>Estimated Application Post/Due Dates: February 21, 2021 – May 22, 2021</a:t>
            </a:r>
          </a:p>
          <a:p>
            <a:r>
              <a:rPr lang="en-US" dirty="0"/>
              <a:t>Length of Award: 36 months</a:t>
            </a:r>
          </a:p>
          <a:p>
            <a:r>
              <a:rPr lang="en-US" dirty="0"/>
              <a:t>Match Requirement: Yes – 20%</a:t>
            </a:r>
          </a:p>
          <a:p>
            <a:r>
              <a:rPr lang="en-US" dirty="0"/>
              <a:t>Purpose: To support community-driven projects designed to grow local economies, strengthen Native American families, including the preservation of Native American cultures, and decrease the high rate of current challenges caused by the lack of community-based businesses, and social and economic infrastructure in Native American communities.</a:t>
            </a:r>
          </a:p>
        </p:txBody>
      </p:sp>
    </p:spTree>
    <p:extLst>
      <p:ext uri="{BB962C8B-B14F-4D97-AF65-F5344CB8AC3E}">
        <p14:creationId xmlns:p14="http://schemas.microsoft.com/office/powerpoint/2010/main" val="422210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66F39-90B6-DA4C-86DE-81DACEAF001D}"/>
              </a:ext>
            </a:extLst>
          </p:cNvPr>
          <p:cNvSpPr>
            <a:spLocks noGrp="1"/>
          </p:cNvSpPr>
          <p:nvPr>
            <p:ph type="title"/>
          </p:nvPr>
        </p:nvSpPr>
        <p:spPr/>
        <p:txBody>
          <a:bodyPr>
            <a:noAutofit/>
          </a:bodyPr>
          <a:lstStyle/>
          <a:p>
            <a:r>
              <a:rPr lang="en-US" sz="3600" dirty="0"/>
              <a:t>Forecast - Social and Economic Opportunity-Growing Organization (SEDS-GO)</a:t>
            </a:r>
          </a:p>
        </p:txBody>
      </p:sp>
      <p:sp>
        <p:nvSpPr>
          <p:cNvPr id="7" name="Content Placeholder 2">
            <a:extLst>
              <a:ext uri="{FF2B5EF4-FFF2-40B4-BE49-F238E27FC236}">
                <a16:creationId xmlns:a16="http://schemas.microsoft.com/office/drawing/2014/main" id="{42F6226D-CD07-1345-9AD8-2647470200EA}"/>
              </a:ext>
            </a:extLst>
          </p:cNvPr>
          <p:cNvSpPr>
            <a:spLocks noGrp="1"/>
          </p:cNvSpPr>
          <p:nvPr>
            <p:ph idx="1"/>
          </p:nvPr>
        </p:nvSpPr>
        <p:spPr>
          <a:xfrm>
            <a:off x="838200" y="1929384"/>
            <a:ext cx="10515600" cy="4251960"/>
          </a:xfrm>
        </p:spPr>
        <p:txBody>
          <a:bodyPr>
            <a:normAutofit fontScale="92500" lnSpcReduction="20000"/>
          </a:bodyPr>
          <a:lstStyle/>
          <a:p>
            <a:r>
              <a:rPr lang="en-US" dirty="0"/>
              <a:t>Eligible Entities: Native American tribal organizations (other than Federally recognized tribal governments), Native American tribal governments, Non-profit organizations representing American Indians/Alaska Natives, Native Hawaiians/Pacific Islanders</a:t>
            </a:r>
          </a:p>
          <a:p>
            <a:r>
              <a:rPr lang="en-US" dirty="0"/>
              <a:t>Total Amount of Funding: $1,000,000</a:t>
            </a:r>
          </a:p>
          <a:p>
            <a:r>
              <a:rPr lang="en-US" dirty="0"/>
              <a:t>Estimated Average Award: $50,000-$200,000</a:t>
            </a:r>
          </a:p>
          <a:p>
            <a:r>
              <a:rPr lang="en-US" dirty="0"/>
              <a:t>Estimated Application Post/Due Dates: February 21, 2021 – June 14, 2021</a:t>
            </a:r>
          </a:p>
          <a:p>
            <a:r>
              <a:rPr lang="en-US" dirty="0"/>
              <a:t>Length of Award: 36 months</a:t>
            </a:r>
          </a:p>
          <a:p>
            <a:r>
              <a:rPr lang="en-US" dirty="0"/>
              <a:t>Match Requirement: Yes – 20%</a:t>
            </a:r>
          </a:p>
          <a:p>
            <a:r>
              <a:rPr lang="en-US" dirty="0"/>
              <a:t>Purpose: The purpose of the SEDS_GO is to provide financial assistance to Tribes and Native organizations that need to build internal capacity in order to better serve the communities where services are provided. </a:t>
            </a:r>
          </a:p>
        </p:txBody>
      </p:sp>
    </p:spTree>
    <p:extLst>
      <p:ext uri="{BB962C8B-B14F-4D97-AF65-F5344CB8AC3E}">
        <p14:creationId xmlns:p14="http://schemas.microsoft.com/office/powerpoint/2010/main" val="825061806"/>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1C2431"/>
      </a:dk2>
      <a:lt2>
        <a:srgbClr val="F3F2F0"/>
      </a:lt2>
      <a:accent1>
        <a:srgbClr val="2971E7"/>
      </a:accent1>
      <a:accent2>
        <a:srgbClr val="3B34DA"/>
      </a:accent2>
      <a:accent3>
        <a:srgbClr val="8029E7"/>
      </a:accent3>
      <a:accent4>
        <a:srgbClr val="BD17D5"/>
      </a:accent4>
      <a:accent5>
        <a:srgbClr val="E729B0"/>
      </a:accent5>
      <a:accent6>
        <a:srgbClr val="D5174F"/>
      </a:accent6>
      <a:hlink>
        <a:srgbClr val="AF833A"/>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226</TotalTime>
  <Words>5898</Words>
  <Application>Microsoft Macintosh PowerPoint</Application>
  <PresentationFormat>Widescreen</PresentationFormat>
  <Paragraphs>467</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Modern Love</vt:lpstr>
      <vt:lpstr>The Hand</vt:lpstr>
      <vt:lpstr>Times</vt:lpstr>
      <vt:lpstr>SketchyVTI</vt:lpstr>
      <vt:lpstr>Federal Funding in Indian Country</vt:lpstr>
      <vt:lpstr>Consolidated Appropriations Act, 2021</vt:lpstr>
      <vt:lpstr>Forecasts and Funding Opportunities</vt:lpstr>
      <vt:lpstr>Administration for Community Living</vt:lpstr>
      <vt:lpstr>Integrated Networks to Deliver and Sustain Evidence-Based Chronic Disease Self-Management Education Programs </vt:lpstr>
      <vt:lpstr>Empowering Communities to Address Behavioral Health and Chronic Pain through Chronic Disease Self-Management Education Programs</vt:lpstr>
      <vt:lpstr>Administration for Native Americans</vt:lpstr>
      <vt:lpstr>Forecast - Social and Economic Development Strategies</vt:lpstr>
      <vt:lpstr>Forecast - Social and Economic Opportunity-Growing Organization (SEDS-GO)</vt:lpstr>
      <vt:lpstr>Forecast - Native American Language Preservation and Maintenance-Esther Martinez Initiative</vt:lpstr>
      <vt:lpstr>Forecast - Native American Language Preservation and Maintenance</vt:lpstr>
      <vt:lpstr>Centers for Disease Control and Prevention</vt:lpstr>
      <vt:lpstr>Community Health Workers for COVID Response and Resilient Communities</vt:lpstr>
      <vt:lpstr>Drug Free Communities Support Program</vt:lpstr>
      <vt:lpstr>Department of Education</vt:lpstr>
      <vt:lpstr>American Indian Vocational Rehabilitation Services</vt:lpstr>
      <vt:lpstr>Native American Career Training Education Program</vt:lpstr>
      <vt:lpstr>Native American and Alaska Native Children in School Program </vt:lpstr>
      <vt:lpstr>Health Resources and Services Administration</vt:lpstr>
      <vt:lpstr>Rural Communities Opioid Response Program </vt:lpstr>
      <vt:lpstr>Early Childhood Comprehensive Systems: Health Integration Prenatal-to-Three Program </vt:lpstr>
      <vt:lpstr>Rural Communities Opioid Response - Psychostimulants</vt:lpstr>
      <vt:lpstr>Indian Health Services</vt:lpstr>
      <vt:lpstr>Forecast - Zero Suicide Initiative</vt:lpstr>
      <vt:lpstr>Forecast - Special Diabetes Program</vt:lpstr>
      <vt:lpstr>Forecast - Domestic Violence Prevention Program</vt:lpstr>
      <vt:lpstr>Forecast Youth Regional Treatment Center Aftercare Program</vt:lpstr>
      <vt:lpstr>Forecast - Substance Abuse and Suicide Prevention Program: Substance use Prevention, Treatment and Aftercare</vt:lpstr>
      <vt:lpstr>Forecast - Epidemiology Program for American Indian/Alaska Native Tribes and Urban Indian Communities</vt:lpstr>
      <vt:lpstr>Forecast -  Behavioral Health Integration Initiative</vt:lpstr>
      <vt:lpstr>Forecast - Substance Abuse and Suicide Prevention Program: Suicide Prevention, Intervention, and Postvention</vt:lpstr>
      <vt:lpstr>Department of Justice</vt:lpstr>
      <vt:lpstr>Forecast - Comprehensive Tribal Assistance Solicitation </vt:lpstr>
      <vt:lpstr>Comprehensive Tribal Assistance Solicitation - continued </vt:lpstr>
      <vt:lpstr>Tribal-Researcher Capacity-Building Grant</vt:lpstr>
      <vt:lpstr>Reducing Risk for Girls in the Juvenile Justice System </vt:lpstr>
      <vt:lpstr>Opioid Affected Youth Initiative</vt:lpstr>
      <vt:lpstr>Adult Drug Court and Veterans Treatment Court Discretionary Grant Program</vt:lpstr>
      <vt:lpstr>Family Drug Court Program</vt:lpstr>
      <vt:lpstr>Second Chance Act Youth Offender Reentry Program</vt:lpstr>
      <vt:lpstr>Juvenile Drug Treatment Court Program</vt:lpstr>
      <vt:lpstr>Second Chance Act Pay for Success Initiative – Recovery Housing &amp; Permanent Supportive Housing/Reentry Services</vt:lpstr>
      <vt:lpstr>Legal Assistance for Victims Grant Program</vt:lpstr>
      <vt:lpstr>Delinquency Prevention Grants Program</vt:lpstr>
      <vt:lpstr>Transitional Housing for Victims of Domestic Violence, Sexual Assault, Stalking</vt:lpstr>
      <vt:lpstr>Grants to Tribal Governments to Exercise Special Domestic Violence Criminal Jurisdiction Solicitation </vt:lpstr>
      <vt:lpstr>Grants to Tribal Governments to Exercise Special Domestic Violence Criminal Jurisdiction: Targeted Support for Exercising Tribes Solicitation </vt:lpstr>
      <vt:lpstr>Improving Criminal Justice Responses to Domestic Violence, Dating Violence, Sexual Assault, and Stalking </vt:lpstr>
      <vt:lpstr>Substance Abuse &amp; Mental Health Services Administration</vt:lpstr>
      <vt:lpstr>Tribal Opioid Response</vt:lpstr>
      <vt:lpstr>Community Service Treatment Centers</vt:lpstr>
      <vt:lpstr>Tribal Behavioral Health</vt:lpstr>
      <vt:lpstr>Youth and Family Tree</vt:lpstr>
      <vt:lpstr>Systems of Care</vt:lpstr>
      <vt:lpstr>Rural Emergency Medical Services Training </vt:lpstr>
      <vt:lpstr>Building Communities of Recovery</vt:lpstr>
      <vt:lpstr>Department of Agriculture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Funding in Indian Country</dc:title>
  <dc:creator>Stephen Reichard</dc:creator>
  <cp:lastModifiedBy>Stephen Reichard</cp:lastModifiedBy>
  <cp:revision>14</cp:revision>
  <dcterms:created xsi:type="dcterms:W3CDTF">2020-12-30T22:34:24Z</dcterms:created>
  <dcterms:modified xsi:type="dcterms:W3CDTF">2021-01-13T18:31:48Z</dcterms:modified>
</cp:coreProperties>
</file>